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1" r:id="rId3"/>
    <p:sldId id="258" r:id="rId4"/>
    <p:sldId id="259" r:id="rId5"/>
    <p:sldId id="260" r:id="rId6"/>
    <p:sldId id="262" r:id="rId7"/>
    <p:sldId id="261" r:id="rId8"/>
    <p:sldId id="287" r:id="rId9"/>
    <p:sldId id="263" r:id="rId10"/>
    <p:sldId id="264" r:id="rId11"/>
    <p:sldId id="265" r:id="rId12"/>
    <p:sldId id="266" r:id="rId13"/>
    <p:sldId id="267" r:id="rId14"/>
    <p:sldId id="268" r:id="rId15"/>
    <p:sldId id="269" r:id="rId16"/>
    <p:sldId id="270" r:id="rId17"/>
    <p:sldId id="271" r:id="rId18"/>
    <p:sldId id="289" r:id="rId19"/>
    <p:sldId id="273" r:id="rId20"/>
    <p:sldId id="277" r:id="rId21"/>
    <p:sldId id="274" r:id="rId22"/>
    <p:sldId id="276" r:id="rId23"/>
    <p:sldId id="290" r:id="rId24"/>
    <p:sldId id="275"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Open Sauce" panose="020B0604020202020204" charset="0"/>
      <p:regular r:id="rId30"/>
    </p:embeddedFont>
    <p:embeddedFont>
      <p:font typeface="Open Sauce Bold" panose="020B0604020202020204" charset="0"/>
      <p:regular r:id="rId31"/>
    </p:embeddedFont>
    <p:embeddedFont>
      <p:font typeface="Open Sauce Heavy" panose="020B0604020202020204" charset="0"/>
      <p:regular r:id="rId32"/>
    </p:embeddedFont>
    <p:embeddedFont>
      <p:font typeface="Open Sauce Light" panose="020B0604020202020204" charset="0"/>
      <p:regular r:id="rId33"/>
    </p:embeddedFont>
    <p:embeddedFont>
      <p:font typeface="Open Sauce Semi-Bold" panose="020B0604020202020204" charset="0"/>
      <p:regular r:id="rId34"/>
    </p:embeddedFont>
    <p:embeddedFont>
      <p:font typeface="Roboto" pitchFamily="2"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B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300" y="-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0"/>
            <a:ext cx="7994211" cy="10532904"/>
            <a:chOff x="0" y="0"/>
            <a:chExt cx="2704214" cy="3562982"/>
          </a:xfrm>
        </p:grpSpPr>
        <p:sp>
          <p:nvSpPr>
            <p:cNvPr id="4" name="Freeform 4"/>
            <p:cNvSpPr/>
            <p:nvPr/>
          </p:nvSpPr>
          <p:spPr>
            <a:xfrm>
              <a:off x="0" y="0"/>
              <a:ext cx="2704214" cy="3562983"/>
            </a:xfrm>
            <a:custGeom>
              <a:avLst/>
              <a:gdLst/>
              <a:ahLst/>
              <a:cxnLst/>
              <a:rect l="l" t="t" r="r" b="b"/>
              <a:pathLst>
                <a:path w="2704214" h="3562983">
                  <a:moveTo>
                    <a:pt x="0" y="0"/>
                  </a:moveTo>
                  <a:lnTo>
                    <a:pt x="2704214" y="0"/>
                  </a:lnTo>
                  <a:lnTo>
                    <a:pt x="2704214" y="3562983"/>
                  </a:lnTo>
                  <a:lnTo>
                    <a:pt x="0" y="3562983"/>
                  </a:lnTo>
                  <a:close/>
                </a:path>
              </a:pathLst>
            </a:custGeom>
            <a:solidFill>
              <a:srgbClr val="266041"/>
            </a:solidFill>
          </p:spPr>
          <p:txBody>
            <a:bodyPr/>
            <a:lstStyle/>
            <a:p>
              <a:endParaRPr lang="en-US"/>
            </a:p>
          </p:txBody>
        </p:sp>
      </p:grpSp>
      <p:grpSp>
        <p:nvGrpSpPr>
          <p:cNvPr id="5" name="Group 5"/>
          <p:cNvGrpSpPr/>
          <p:nvPr/>
        </p:nvGrpSpPr>
        <p:grpSpPr>
          <a:xfrm>
            <a:off x="1773663" y="1028700"/>
            <a:ext cx="3509173" cy="812800"/>
            <a:chOff x="0" y="0"/>
            <a:chExt cx="4678897" cy="1083733"/>
          </a:xfrm>
        </p:grpSpPr>
        <p:sp>
          <p:nvSpPr>
            <p:cNvPr id="6" name="Freeform 6"/>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211579" y="-47625"/>
              <a:ext cx="3467318" cy="1131358"/>
            </a:xfrm>
            <a:prstGeom prst="rect">
              <a:avLst/>
            </a:prstGeom>
          </p:spPr>
          <p:txBody>
            <a:bodyPr lIns="0" tIns="0" rIns="0" bIns="0" rtlCol="0" anchor="t">
              <a:spAutoFit/>
            </a:bodyPr>
            <a:lstStyle/>
            <a:p>
              <a:pPr>
                <a:lnSpc>
                  <a:spcPts val="3500"/>
                </a:lnSpc>
              </a:pPr>
              <a:r>
                <a:rPr lang="en-US" sz="2500">
                  <a:solidFill>
                    <a:srgbClr val="FFFFFF"/>
                  </a:solidFill>
                  <a:latin typeface="Open Sauce Light"/>
                </a:rPr>
                <a:t>Data Science 2023</a:t>
              </a:r>
            </a:p>
          </p:txBody>
        </p:sp>
      </p:grpSp>
      <p:grpSp>
        <p:nvGrpSpPr>
          <p:cNvPr id="8" name="Group 8"/>
          <p:cNvGrpSpPr/>
          <p:nvPr/>
        </p:nvGrpSpPr>
        <p:grpSpPr>
          <a:xfrm>
            <a:off x="1773663" y="3934226"/>
            <a:ext cx="6785978" cy="2664452"/>
            <a:chOff x="0" y="0"/>
            <a:chExt cx="9047971" cy="3552603"/>
          </a:xfrm>
        </p:grpSpPr>
        <p:sp>
          <p:nvSpPr>
            <p:cNvPr id="9" name="TextBox 9"/>
            <p:cNvSpPr txBox="1"/>
            <p:nvPr/>
          </p:nvSpPr>
          <p:spPr>
            <a:xfrm>
              <a:off x="0" y="610708"/>
              <a:ext cx="9047971" cy="2941895"/>
            </a:xfrm>
            <a:prstGeom prst="rect">
              <a:avLst/>
            </a:prstGeom>
          </p:spPr>
          <p:txBody>
            <a:bodyPr lIns="0" tIns="0" rIns="0" bIns="0" rtlCol="0" anchor="t">
              <a:spAutoFit/>
            </a:bodyPr>
            <a:lstStyle/>
            <a:p>
              <a:pPr>
                <a:lnSpc>
                  <a:spcPts val="5961"/>
                </a:lnSpc>
              </a:pPr>
              <a:r>
                <a:rPr lang="en-US" sz="4258">
                  <a:solidFill>
                    <a:srgbClr val="FFFFFF"/>
                  </a:solidFill>
                  <a:latin typeface="Open Sauce Heavy"/>
                </a:rPr>
                <a:t>TINGGINYA HARGA BERAS DI KALIMANTAN SELATAN</a:t>
              </a:r>
            </a:p>
          </p:txBody>
        </p:sp>
        <p:sp>
          <p:nvSpPr>
            <p:cNvPr id="10" name="TextBox 10"/>
            <p:cNvSpPr txBox="1"/>
            <p:nvPr/>
          </p:nvSpPr>
          <p:spPr>
            <a:xfrm>
              <a:off x="0" y="-57150"/>
              <a:ext cx="9047971" cy="622723"/>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Open Sauce Bold"/>
                </a:rPr>
                <a:t>Kelompok 2</a:t>
              </a:r>
            </a:p>
          </p:txBody>
        </p:sp>
      </p:grpSp>
      <p:sp>
        <p:nvSpPr>
          <p:cNvPr id="11" name="TextBox 11"/>
          <p:cNvSpPr txBox="1"/>
          <p:nvPr/>
        </p:nvSpPr>
        <p:spPr>
          <a:xfrm>
            <a:off x="1793478" y="8468591"/>
            <a:ext cx="2189114" cy="540385"/>
          </a:xfrm>
          <a:prstGeom prst="rect">
            <a:avLst/>
          </a:prstGeom>
        </p:spPr>
        <p:txBody>
          <a:bodyPr lIns="0" tIns="0" rIns="0" bIns="0" rtlCol="0" anchor="t">
            <a:spAutoFit/>
          </a:bodyPr>
          <a:lstStyle/>
          <a:p>
            <a:pPr>
              <a:lnSpc>
                <a:spcPts val="2240"/>
              </a:lnSpc>
            </a:pPr>
            <a:r>
              <a:rPr lang="en-US" sz="1600" spc="32">
                <a:solidFill>
                  <a:srgbClr val="FFFFFF"/>
                </a:solidFill>
                <a:latin typeface="Open Sauce"/>
              </a:rPr>
              <a:t>Presented by</a:t>
            </a:r>
          </a:p>
          <a:p>
            <a:pPr marL="0" lvl="0" indent="0">
              <a:lnSpc>
                <a:spcPts val="2240"/>
              </a:lnSpc>
              <a:spcBef>
                <a:spcPct val="0"/>
              </a:spcBef>
            </a:pPr>
            <a:r>
              <a:rPr lang="en-US" sz="1600" spc="32">
                <a:solidFill>
                  <a:srgbClr val="FFFFFF"/>
                </a:solidFill>
                <a:latin typeface="Open Sauce"/>
              </a:rPr>
              <a:t>Kelompok 2</a:t>
            </a:r>
          </a:p>
        </p:txBody>
      </p:sp>
      <p:sp>
        <p:nvSpPr>
          <p:cNvPr id="12" name="TextBox 12"/>
          <p:cNvSpPr txBox="1"/>
          <p:nvPr/>
        </p:nvSpPr>
        <p:spPr>
          <a:xfrm>
            <a:off x="4469397" y="8459066"/>
            <a:ext cx="2189114" cy="549910"/>
          </a:xfrm>
          <a:prstGeom prst="rect">
            <a:avLst/>
          </a:prstGeom>
        </p:spPr>
        <p:txBody>
          <a:bodyPr lIns="0" tIns="0" rIns="0" bIns="0" rtlCol="0" anchor="t">
            <a:spAutoFit/>
          </a:bodyPr>
          <a:lstStyle/>
          <a:p>
            <a:pPr>
              <a:lnSpc>
                <a:spcPts val="2239"/>
              </a:lnSpc>
            </a:pPr>
            <a:r>
              <a:rPr lang="en-US" sz="1599" spc="31">
                <a:solidFill>
                  <a:srgbClr val="FFFFFF"/>
                </a:solidFill>
                <a:latin typeface="Open Sauce"/>
              </a:rPr>
              <a:t>Date:</a:t>
            </a:r>
          </a:p>
          <a:p>
            <a:pPr marL="0" lvl="0" indent="0">
              <a:lnSpc>
                <a:spcPts val="2239"/>
              </a:lnSpc>
              <a:spcBef>
                <a:spcPct val="0"/>
              </a:spcBef>
            </a:pPr>
            <a:r>
              <a:rPr lang="en-US" sz="1599" spc="31">
                <a:solidFill>
                  <a:srgbClr val="FFFFFF"/>
                </a:solidFill>
                <a:latin typeface="Open Sauce"/>
              </a:rPr>
              <a:t>October 25, 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3663" y="1764272"/>
            <a:ext cx="5331251" cy="5982302"/>
            <a:chOff x="0" y="0"/>
            <a:chExt cx="7108335" cy="7976402"/>
          </a:xfrm>
        </p:grpSpPr>
        <p:sp>
          <p:nvSpPr>
            <p:cNvPr id="3" name="TextBox 3"/>
            <p:cNvSpPr txBox="1"/>
            <p:nvPr/>
          </p:nvSpPr>
          <p:spPr>
            <a:xfrm>
              <a:off x="0" y="-9525"/>
              <a:ext cx="7108335" cy="45307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Harga Beras Premium &amp; Medium Agustus 2023</a:t>
              </a:r>
            </a:p>
          </p:txBody>
        </p:sp>
        <p:sp>
          <p:nvSpPr>
            <p:cNvPr id="4" name="TextBox 4"/>
            <p:cNvSpPr txBox="1"/>
            <p:nvPr/>
          </p:nvSpPr>
          <p:spPr>
            <a:xfrm>
              <a:off x="0" y="5523397"/>
              <a:ext cx="6815918" cy="24530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Dilihat dari data berikut, harga beras di kalimantan selatan adalah yang tertinggi. Untuk beras premium harga beras mencapai Rp 18.161, sedangkan harga beras medium Rp 15.898</a:t>
              </a:r>
            </a:p>
          </p:txBody>
        </p:sp>
      </p:grpSp>
      <p:grpSp>
        <p:nvGrpSpPr>
          <p:cNvPr id="5" name="Group 5"/>
          <p:cNvGrpSpPr/>
          <p:nvPr/>
        </p:nvGrpSpPr>
        <p:grpSpPr>
          <a:xfrm>
            <a:off x="7820091" y="1664532"/>
            <a:ext cx="8971928" cy="6519159"/>
            <a:chOff x="0" y="0"/>
            <a:chExt cx="11962571" cy="8692212"/>
          </a:xfrm>
        </p:grpSpPr>
        <p:sp>
          <p:nvSpPr>
            <p:cNvPr id="6" name="TextBox 6"/>
            <p:cNvSpPr txBox="1"/>
            <p:nvPr/>
          </p:nvSpPr>
          <p:spPr>
            <a:xfrm>
              <a:off x="5224401" y="-38100"/>
              <a:ext cx="1284769" cy="349893"/>
            </a:xfrm>
            <a:prstGeom prst="rect">
              <a:avLst/>
            </a:prstGeom>
          </p:spPr>
          <p:txBody>
            <a:bodyPr lIns="0" tIns="0" rIns="0" bIns="0" rtlCol="0" anchor="t">
              <a:spAutoFit/>
            </a:bodyPr>
            <a:lstStyle/>
            <a:p>
              <a:pPr marL="0" lvl="0" indent="0" algn="l">
                <a:lnSpc>
                  <a:spcPts val="2299"/>
                </a:lnSpc>
                <a:spcBef>
                  <a:spcPct val="0"/>
                </a:spcBef>
              </a:pPr>
              <a:r>
                <a:rPr lang="en-US" sz="1563" u="none" strike="noStrike">
                  <a:solidFill>
                    <a:srgbClr val="211F1C"/>
                  </a:solidFill>
                  <a:latin typeface="Open Sauce Bold"/>
                </a:rPr>
                <a:t>PREMIUM</a:t>
              </a:r>
            </a:p>
          </p:txBody>
        </p:sp>
        <p:sp>
          <p:nvSpPr>
            <p:cNvPr id="7" name="TextBox 7"/>
            <p:cNvSpPr txBox="1"/>
            <p:nvPr/>
          </p:nvSpPr>
          <p:spPr>
            <a:xfrm>
              <a:off x="6969128" y="-38100"/>
              <a:ext cx="1118673" cy="349893"/>
            </a:xfrm>
            <a:prstGeom prst="rect">
              <a:avLst/>
            </a:prstGeom>
          </p:spPr>
          <p:txBody>
            <a:bodyPr lIns="0" tIns="0" rIns="0" bIns="0" rtlCol="0" anchor="t">
              <a:spAutoFit/>
            </a:bodyPr>
            <a:lstStyle/>
            <a:p>
              <a:pPr marL="0" lvl="0" indent="0" algn="l">
                <a:lnSpc>
                  <a:spcPts val="2299"/>
                </a:lnSpc>
                <a:spcBef>
                  <a:spcPct val="0"/>
                </a:spcBef>
              </a:pPr>
              <a:r>
                <a:rPr lang="en-US" sz="1563" u="none" strike="noStrike">
                  <a:solidFill>
                    <a:srgbClr val="211F1C"/>
                  </a:solidFill>
                  <a:latin typeface="Open Sauce Bold"/>
                </a:rPr>
                <a:t>MEDIUM</a:t>
              </a:r>
            </a:p>
          </p:txBody>
        </p:sp>
        <p:grpSp>
          <p:nvGrpSpPr>
            <p:cNvPr id="8" name="Group 8"/>
            <p:cNvGrpSpPr>
              <a:grpSpLocks noChangeAspect="1"/>
            </p:cNvGrpSpPr>
            <p:nvPr/>
          </p:nvGrpSpPr>
          <p:grpSpPr>
            <a:xfrm>
              <a:off x="5040418" y="109901"/>
              <a:ext cx="1836719" cy="91992"/>
              <a:chOff x="5962024" y="-639270"/>
              <a:chExt cx="3042841" cy="152400"/>
            </a:xfrm>
          </p:grpSpPr>
          <p:sp>
            <p:nvSpPr>
              <p:cNvPr id="9" name="Freeform 9"/>
              <p:cNvSpPr/>
              <p:nvPr/>
            </p:nvSpPr>
            <p:spPr>
              <a:xfrm>
                <a:off x="5962024" y="-6392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5"/>
                      <a:pt x="5686" y="152400"/>
                      <a:pt x="12700" y="152400"/>
                    </a:cubicBezTo>
                    <a:lnTo>
                      <a:pt x="139700" y="152400"/>
                    </a:lnTo>
                    <a:cubicBezTo>
                      <a:pt x="146714" y="152400"/>
                      <a:pt x="152400" y="146715"/>
                      <a:pt x="152400" y="139700"/>
                    </a:cubicBezTo>
                    <a:close/>
                  </a:path>
                </a:pathLst>
              </a:custGeom>
              <a:solidFill>
                <a:srgbClr val="266041"/>
              </a:solidFill>
            </p:spPr>
            <p:txBody>
              <a:bodyPr/>
              <a:lstStyle/>
              <a:p>
                <a:endParaRPr lang="en-US"/>
              </a:p>
            </p:txBody>
          </p:sp>
          <p:sp>
            <p:nvSpPr>
              <p:cNvPr id="10" name="Freeform 10"/>
              <p:cNvSpPr/>
              <p:nvPr/>
            </p:nvSpPr>
            <p:spPr>
              <a:xfrm>
                <a:off x="8852465" y="-6392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5"/>
                      <a:pt x="5686" y="152400"/>
                      <a:pt x="12700" y="152400"/>
                    </a:cubicBezTo>
                    <a:lnTo>
                      <a:pt x="139700" y="152400"/>
                    </a:lnTo>
                    <a:cubicBezTo>
                      <a:pt x="146714" y="152400"/>
                      <a:pt x="152400" y="146715"/>
                      <a:pt x="152400" y="139700"/>
                    </a:cubicBezTo>
                    <a:close/>
                  </a:path>
                </a:pathLst>
              </a:custGeom>
              <a:solidFill>
                <a:srgbClr val="74BD56"/>
              </a:solidFill>
            </p:spPr>
            <p:txBody>
              <a:bodyPr/>
              <a:lstStyle/>
              <a:p>
                <a:endParaRPr lang="en-US"/>
              </a:p>
            </p:txBody>
          </p:sp>
        </p:grpSp>
        <p:sp>
          <p:nvSpPr>
            <p:cNvPr id="11" name="TextBox 11"/>
            <p:cNvSpPr txBox="1"/>
            <p:nvPr/>
          </p:nvSpPr>
          <p:spPr>
            <a:xfrm rot="-2700000">
              <a:off x="-354331" y="7304515"/>
              <a:ext cx="3080283"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KALIMANTAN SELATAN</a:t>
              </a:r>
            </a:p>
          </p:txBody>
        </p:sp>
        <p:sp>
          <p:nvSpPr>
            <p:cNvPr id="12" name="TextBox 12"/>
            <p:cNvSpPr txBox="1"/>
            <p:nvPr/>
          </p:nvSpPr>
          <p:spPr>
            <a:xfrm rot="-2700000">
              <a:off x="2546259" y="7040004"/>
              <a:ext cx="2332132"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SUMATRA BARAT</a:t>
              </a:r>
            </a:p>
          </p:txBody>
        </p:sp>
        <p:sp>
          <p:nvSpPr>
            <p:cNvPr id="13" name="TextBox 13"/>
            <p:cNvSpPr txBox="1"/>
            <p:nvPr/>
          </p:nvSpPr>
          <p:spPr>
            <a:xfrm rot="-2700000">
              <a:off x="4255762" y="7268858"/>
              <a:ext cx="2979427"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KALIMANTAN TENGAH</a:t>
              </a:r>
            </a:p>
          </p:txBody>
        </p:sp>
        <p:sp>
          <p:nvSpPr>
            <p:cNvPr id="14" name="TextBox 14"/>
            <p:cNvSpPr txBox="1"/>
            <p:nvPr/>
          </p:nvSpPr>
          <p:spPr>
            <a:xfrm rot="-2700000">
              <a:off x="8272124" y="6542179"/>
              <a:ext cx="924069"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PAPUA</a:t>
              </a:r>
            </a:p>
          </p:txBody>
        </p:sp>
        <p:sp>
          <p:nvSpPr>
            <p:cNvPr id="15" name="TextBox 15"/>
            <p:cNvSpPr txBox="1"/>
            <p:nvPr/>
          </p:nvSpPr>
          <p:spPr>
            <a:xfrm rot="-2700000">
              <a:off x="10344235" y="6620835"/>
              <a:ext cx="1146542"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MALUKU</a:t>
              </a:r>
            </a:p>
          </p:txBody>
        </p:sp>
        <p:grpSp>
          <p:nvGrpSpPr>
            <p:cNvPr id="16" name="Group 16"/>
            <p:cNvGrpSpPr>
              <a:grpSpLocks noChangeAspect="1"/>
            </p:cNvGrpSpPr>
            <p:nvPr/>
          </p:nvGrpSpPr>
          <p:grpSpPr>
            <a:xfrm>
              <a:off x="1441622" y="495776"/>
              <a:ext cx="10520948" cy="5619798"/>
              <a:chOff x="0" y="0"/>
              <a:chExt cx="17429763" cy="9310163"/>
            </a:xfrm>
          </p:grpSpPr>
          <p:sp>
            <p:nvSpPr>
              <p:cNvPr id="17" name="Freeform 17"/>
              <p:cNvSpPr/>
              <p:nvPr/>
            </p:nvSpPr>
            <p:spPr>
              <a:xfrm>
                <a:off x="0" y="-6350"/>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18" name="Freeform 18"/>
              <p:cNvSpPr/>
              <p:nvPr/>
            </p:nvSpPr>
            <p:spPr>
              <a:xfrm>
                <a:off x="0" y="2321191"/>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19" name="Freeform 19"/>
              <p:cNvSpPr/>
              <p:nvPr/>
            </p:nvSpPr>
            <p:spPr>
              <a:xfrm>
                <a:off x="0" y="4648731"/>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20" name="Freeform 20"/>
              <p:cNvSpPr/>
              <p:nvPr/>
            </p:nvSpPr>
            <p:spPr>
              <a:xfrm>
                <a:off x="0" y="6976272"/>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21" name="Freeform 21"/>
              <p:cNvSpPr/>
              <p:nvPr/>
            </p:nvSpPr>
            <p:spPr>
              <a:xfrm>
                <a:off x="0" y="9303813"/>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60000"/>
                </a:srgbClr>
              </a:solidFill>
            </p:spPr>
            <p:txBody>
              <a:bodyPr/>
              <a:lstStyle/>
              <a:p>
                <a:endParaRPr lang="en-US"/>
              </a:p>
            </p:txBody>
          </p:sp>
        </p:grpSp>
        <p:sp>
          <p:nvSpPr>
            <p:cNvPr id="22" name="TextBox 22"/>
            <p:cNvSpPr txBox="1"/>
            <p:nvPr/>
          </p:nvSpPr>
          <p:spPr>
            <a:xfrm>
              <a:off x="459321" y="301780"/>
              <a:ext cx="849885"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20 </a:t>
              </a:r>
            </a:p>
          </p:txBody>
        </p:sp>
        <p:sp>
          <p:nvSpPr>
            <p:cNvPr id="23" name="TextBox 23"/>
            <p:cNvSpPr txBox="1"/>
            <p:nvPr/>
          </p:nvSpPr>
          <p:spPr>
            <a:xfrm>
              <a:off x="515218" y="1706729"/>
              <a:ext cx="793987"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15 </a:t>
              </a:r>
            </a:p>
          </p:txBody>
        </p:sp>
        <p:sp>
          <p:nvSpPr>
            <p:cNvPr id="24" name="TextBox 24"/>
            <p:cNvSpPr txBox="1"/>
            <p:nvPr/>
          </p:nvSpPr>
          <p:spPr>
            <a:xfrm>
              <a:off x="511465" y="3111679"/>
              <a:ext cx="797740"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10 </a:t>
              </a:r>
            </a:p>
          </p:txBody>
        </p:sp>
        <p:sp>
          <p:nvSpPr>
            <p:cNvPr id="25" name="TextBox 25"/>
            <p:cNvSpPr txBox="1"/>
            <p:nvPr/>
          </p:nvSpPr>
          <p:spPr>
            <a:xfrm>
              <a:off x="634600" y="4516628"/>
              <a:ext cx="674605"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5 </a:t>
              </a:r>
            </a:p>
          </p:txBody>
        </p:sp>
        <p:sp>
          <p:nvSpPr>
            <p:cNvPr id="26" name="TextBox 26"/>
            <p:cNvSpPr txBox="1"/>
            <p:nvPr/>
          </p:nvSpPr>
          <p:spPr>
            <a:xfrm>
              <a:off x="630926" y="5921577"/>
              <a:ext cx="678279"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0 </a:t>
              </a:r>
            </a:p>
          </p:txBody>
        </p:sp>
        <p:grpSp>
          <p:nvGrpSpPr>
            <p:cNvPr id="27" name="Group 27"/>
            <p:cNvGrpSpPr>
              <a:grpSpLocks noChangeAspect="1"/>
            </p:cNvGrpSpPr>
            <p:nvPr/>
          </p:nvGrpSpPr>
          <p:grpSpPr>
            <a:xfrm>
              <a:off x="1441622" y="1008684"/>
              <a:ext cx="10520948" cy="5106890"/>
              <a:chOff x="0" y="849719"/>
              <a:chExt cx="17429763" cy="8460443"/>
            </a:xfrm>
          </p:grpSpPr>
          <p:sp>
            <p:nvSpPr>
              <p:cNvPr id="28" name="Freeform 28"/>
              <p:cNvSpPr/>
              <p:nvPr/>
            </p:nvSpPr>
            <p:spPr>
              <a:xfrm>
                <a:off x="0" y="849719"/>
                <a:ext cx="1207383" cy="8460443"/>
              </a:xfrm>
              <a:custGeom>
                <a:avLst/>
                <a:gdLst/>
                <a:ahLst/>
                <a:cxnLst/>
                <a:rect l="l" t="t" r="r" b="b"/>
                <a:pathLst>
                  <a:path w="1207383" h="8460443">
                    <a:moveTo>
                      <a:pt x="0" y="8460444"/>
                    </a:moveTo>
                    <a:lnTo>
                      <a:pt x="0" y="325994"/>
                    </a:lnTo>
                    <a:lnTo>
                      <a:pt x="0" y="325994"/>
                    </a:lnTo>
                    <a:cubicBezTo>
                      <a:pt x="0" y="239535"/>
                      <a:pt x="34346" y="156617"/>
                      <a:pt x="95481" y="95482"/>
                    </a:cubicBezTo>
                    <a:cubicBezTo>
                      <a:pt x="156617" y="34346"/>
                      <a:pt x="239535" y="0"/>
                      <a:pt x="325994" y="0"/>
                    </a:cubicBezTo>
                    <a:lnTo>
                      <a:pt x="881390" y="0"/>
                    </a:lnTo>
                    <a:cubicBezTo>
                      <a:pt x="967849" y="0"/>
                      <a:pt x="1050766" y="34346"/>
                      <a:pt x="1111902" y="95482"/>
                    </a:cubicBezTo>
                    <a:cubicBezTo>
                      <a:pt x="1173038" y="156617"/>
                      <a:pt x="1207383" y="239535"/>
                      <a:pt x="1207383" y="325994"/>
                    </a:cubicBezTo>
                    <a:lnTo>
                      <a:pt x="1207383" y="8460444"/>
                    </a:lnTo>
                    <a:close/>
                  </a:path>
                </a:pathLst>
              </a:custGeom>
              <a:solidFill>
                <a:srgbClr val="266041"/>
              </a:solidFill>
            </p:spPr>
            <p:txBody>
              <a:bodyPr/>
              <a:lstStyle/>
              <a:p>
                <a:endParaRPr lang="en-US"/>
              </a:p>
            </p:txBody>
          </p:sp>
          <p:sp>
            <p:nvSpPr>
              <p:cNvPr id="29" name="Freeform 29"/>
              <p:cNvSpPr/>
              <p:nvPr/>
            </p:nvSpPr>
            <p:spPr>
              <a:xfrm>
                <a:off x="3747399" y="1705323"/>
                <a:ext cx="1207383" cy="7604839"/>
              </a:xfrm>
              <a:custGeom>
                <a:avLst/>
                <a:gdLst/>
                <a:ahLst/>
                <a:cxnLst/>
                <a:rect l="l" t="t" r="r" b="b"/>
                <a:pathLst>
                  <a:path w="1207383" h="7604839">
                    <a:moveTo>
                      <a:pt x="0" y="7604840"/>
                    </a:moveTo>
                    <a:lnTo>
                      <a:pt x="0" y="325994"/>
                    </a:lnTo>
                    <a:cubicBezTo>
                      <a:pt x="0" y="145953"/>
                      <a:pt x="145953" y="1"/>
                      <a:pt x="325993" y="0"/>
                    </a:cubicBezTo>
                    <a:lnTo>
                      <a:pt x="881390" y="0"/>
                    </a:lnTo>
                    <a:cubicBezTo>
                      <a:pt x="967849" y="0"/>
                      <a:pt x="1050766" y="34346"/>
                      <a:pt x="1111902" y="95482"/>
                    </a:cubicBezTo>
                    <a:cubicBezTo>
                      <a:pt x="1173038" y="156617"/>
                      <a:pt x="1207383" y="239535"/>
                      <a:pt x="1207383" y="325994"/>
                    </a:cubicBezTo>
                    <a:lnTo>
                      <a:pt x="1207383" y="7604840"/>
                    </a:lnTo>
                    <a:close/>
                  </a:path>
                </a:pathLst>
              </a:custGeom>
              <a:solidFill>
                <a:srgbClr val="266041"/>
              </a:solidFill>
            </p:spPr>
            <p:txBody>
              <a:bodyPr/>
              <a:lstStyle/>
              <a:p>
                <a:endParaRPr lang="en-US"/>
              </a:p>
            </p:txBody>
          </p:sp>
          <p:sp>
            <p:nvSpPr>
              <p:cNvPr id="30" name="Freeform 30"/>
              <p:cNvSpPr/>
              <p:nvPr/>
            </p:nvSpPr>
            <p:spPr>
              <a:xfrm>
                <a:off x="7494798" y="1809132"/>
                <a:ext cx="1207383" cy="7501031"/>
              </a:xfrm>
              <a:custGeom>
                <a:avLst/>
                <a:gdLst/>
                <a:ahLst/>
                <a:cxnLst/>
                <a:rect l="l" t="t" r="r" b="b"/>
                <a:pathLst>
                  <a:path w="1207383" h="7501031">
                    <a:moveTo>
                      <a:pt x="0" y="7501031"/>
                    </a:moveTo>
                    <a:lnTo>
                      <a:pt x="0" y="325993"/>
                    </a:lnTo>
                    <a:cubicBezTo>
                      <a:pt x="0" y="145952"/>
                      <a:pt x="145953" y="0"/>
                      <a:pt x="325994" y="0"/>
                    </a:cubicBezTo>
                    <a:lnTo>
                      <a:pt x="881390" y="0"/>
                    </a:lnTo>
                    <a:cubicBezTo>
                      <a:pt x="1061431" y="0"/>
                      <a:pt x="1207383" y="145952"/>
                      <a:pt x="1207383" y="325993"/>
                    </a:cubicBezTo>
                    <a:lnTo>
                      <a:pt x="1207383" y="7501031"/>
                    </a:lnTo>
                    <a:close/>
                  </a:path>
                </a:pathLst>
              </a:custGeom>
              <a:solidFill>
                <a:srgbClr val="266041"/>
              </a:solidFill>
            </p:spPr>
            <p:txBody>
              <a:bodyPr/>
              <a:lstStyle/>
              <a:p>
                <a:endParaRPr lang="en-US"/>
              </a:p>
            </p:txBody>
          </p:sp>
          <p:sp>
            <p:nvSpPr>
              <p:cNvPr id="31" name="Freeform 31"/>
              <p:cNvSpPr/>
              <p:nvPr/>
            </p:nvSpPr>
            <p:spPr>
              <a:xfrm>
                <a:off x="11242198" y="1858010"/>
                <a:ext cx="1207383" cy="7452153"/>
              </a:xfrm>
              <a:custGeom>
                <a:avLst/>
                <a:gdLst/>
                <a:ahLst/>
                <a:cxnLst/>
                <a:rect l="l" t="t" r="r" b="b"/>
                <a:pathLst>
                  <a:path w="1207383" h="7452153">
                    <a:moveTo>
                      <a:pt x="0" y="7452153"/>
                    </a:moveTo>
                    <a:lnTo>
                      <a:pt x="0" y="325994"/>
                    </a:lnTo>
                    <a:cubicBezTo>
                      <a:pt x="0" y="145952"/>
                      <a:pt x="145952" y="0"/>
                      <a:pt x="325993" y="0"/>
                    </a:cubicBezTo>
                    <a:lnTo>
                      <a:pt x="881389" y="0"/>
                    </a:lnTo>
                    <a:cubicBezTo>
                      <a:pt x="1061430" y="0"/>
                      <a:pt x="1207382" y="145952"/>
                      <a:pt x="1207382" y="325994"/>
                    </a:cubicBezTo>
                    <a:lnTo>
                      <a:pt x="1207382" y="7452153"/>
                    </a:lnTo>
                    <a:close/>
                  </a:path>
                </a:pathLst>
              </a:custGeom>
              <a:solidFill>
                <a:srgbClr val="266041"/>
              </a:solidFill>
            </p:spPr>
            <p:txBody>
              <a:bodyPr/>
              <a:lstStyle/>
              <a:p>
                <a:endParaRPr lang="en-US"/>
              </a:p>
            </p:txBody>
          </p:sp>
          <p:sp>
            <p:nvSpPr>
              <p:cNvPr id="32" name="Freeform 32"/>
              <p:cNvSpPr/>
              <p:nvPr/>
            </p:nvSpPr>
            <p:spPr>
              <a:xfrm>
                <a:off x="14989597" y="1998593"/>
                <a:ext cx="1207384" cy="7311569"/>
              </a:xfrm>
              <a:custGeom>
                <a:avLst/>
                <a:gdLst/>
                <a:ahLst/>
                <a:cxnLst/>
                <a:rect l="l" t="t" r="r" b="b"/>
                <a:pathLst>
                  <a:path w="1207384" h="7311569">
                    <a:moveTo>
                      <a:pt x="0" y="7311570"/>
                    </a:moveTo>
                    <a:lnTo>
                      <a:pt x="0" y="325994"/>
                    </a:lnTo>
                    <a:cubicBezTo>
                      <a:pt x="0" y="145953"/>
                      <a:pt x="145952" y="1"/>
                      <a:pt x="325992" y="1"/>
                    </a:cubicBezTo>
                    <a:lnTo>
                      <a:pt x="881389" y="1"/>
                    </a:lnTo>
                    <a:cubicBezTo>
                      <a:pt x="967848" y="0"/>
                      <a:pt x="1050767" y="34346"/>
                      <a:pt x="1111902" y="95482"/>
                    </a:cubicBezTo>
                    <a:cubicBezTo>
                      <a:pt x="1173038" y="156617"/>
                      <a:pt x="1207383" y="239535"/>
                      <a:pt x="1207383" y="325994"/>
                    </a:cubicBezTo>
                    <a:lnTo>
                      <a:pt x="1207383" y="7311570"/>
                    </a:lnTo>
                    <a:close/>
                  </a:path>
                </a:pathLst>
              </a:custGeom>
              <a:solidFill>
                <a:srgbClr val="266041"/>
              </a:solidFill>
            </p:spPr>
            <p:txBody>
              <a:bodyPr/>
              <a:lstStyle/>
              <a:p>
                <a:endParaRPr lang="en-US"/>
              </a:p>
            </p:txBody>
          </p:sp>
          <p:sp>
            <p:nvSpPr>
              <p:cNvPr id="33" name="Freeform 33"/>
              <p:cNvSpPr/>
              <p:nvPr/>
            </p:nvSpPr>
            <p:spPr>
              <a:xfrm>
                <a:off x="1232783" y="1903956"/>
                <a:ext cx="1207383" cy="7406207"/>
              </a:xfrm>
              <a:custGeom>
                <a:avLst/>
                <a:gdLst/>
                <a:ahLst/>
                <a:cxnLst/>
                <a:rect l="l" t="t" r="r" b="b"/>
                <a:pathLst>
                  <a:path w="1207383" h="7406207">
                    <a:moveTo>
                      <a:pt x="0" y="7406207"/>
                    </a:moveTo>
                    <a:lnTo>
                      <a:pt x="0" y="325993"/>
                    </a:lnTo>
                    <a:cubicBezTo>
                      <a:pt x="0" y="239534"/>
                      <a:pt x="34346" y="156616"/>
                      <a:pt x="95482" y="95481"/>
                    </a:cubicBezTo>
                    <a:cubicBezTo>
                      <a:pt x="156617" y="34345"/>
                      <a:pt x="239535" y="0"/>
                      <a:pt x="325994" y="0"/>
                    </a:cubicBezTo>
                    <a:lnTo>
                      <a:pt x="881390" y="0"/>
                    </a:lnTo>
                    <a:cubicBezTo>
                      <a:pt x="1061431" y="0"/>
                      <a:pt x="1207384" y="145952"/>
                      <a:pt x="1207384" y="325993"/>
                    </a:cubicBezTo>
                    <a:lnTo>
                      <a:pt x="1207384" y="7406207"/>
                    </a:lnTo>
                    <a:close/>
                  </a:path>
                </a:pathLst>
              </a:custGeom>
              <a:solidFill>
                <a:srgbClr val="74BD56"/>
              </a:solidFill>
            </p:spPr>
            <p:txBody>
              <a:bodyPr/>
              <a:lstStyle/>
              <a:p>
                <a:endParaRPr lang="en-US"/>
              </a:p>
            </p:txBody>
          </p:sp>
          <p:sp>
            <p:nvSpPr>
              <p:cNvPr id="34" name="Freeform 34"/>
              <p:cNvSpPr/>
              <p:nvPr/>
            </p:nvSpPr>
            <p:spPr>
              <a:xfrm>
                <a:off x="4980182" y="2459145"/>
                <a:ext cx="1207383" cy="6851018"/>
              </a:xfrm>
              <a:custGeom>
                <a:avLst/>
                <a:gdLst/>
                <a:ahLst/>
                <a:cxnLst/>
                <a:rect l="l" t="t" r="r" b="b"/>
                <a:pathLst>
                  <a:path w="1207383" h="6851018">
                    <a:moveTo>
                      <a:pt x="0" y="6851018"/>
                    </a:moveTo>
                    <a:lnTo>
                      <a:pt x="0" y="325994"/>
                    </a:lnTo>
                    <a:cubicBezTo>
                      <a:pt x="0" y="239535"/>
                      <a:pt x="34346" y="156617"/>
                      <a:pt x="95482" y="95481"/>
                    </a:cubicBezTo>
                    <a:cubicBezTo>
                      <a:pt x="156618" y="34346"/>
                      <a:pt x="239535" y="0"/>
                      <a:pt x="325994" y="0"/>
                    </a:cubicBezTo>
                    <a:lnTo>
                      <a:pt x="881390" y="0"/>
                    </a:lnTo>
                    <a:cubicBezTo>
                      <a:pt x="1061431" y="0"/>
                      <a:pt x="1207384" y="145952"/>
                      <a:pt x="1207384" y="325994"/>
                    </a:cubicBezTo>
                    <a:lnTo>
                      <a:pt x="1207384" y="6851018"/>
                    </a:lnTo>
                    <a:close/>
                  </a:path>
                </a:pathLst>
              </a:custGeom>
              <a:solidFill>
                <a:srgbClr val="74BD56"/>
              </a:solidFill>
            </p:spPr>
            <p:txBody>
              <a:bodyPr/>
              <a:lstStyle/>
              <a:p>
                <a:endParaRPr lang="en-US"/>
              </a:p>
            </p:txBody>
          </p:sp>
          <p:sp>
            <p:nvSpPr>
              <p:cNvPr id="35" name="Freeform 35"/>
              <p:cNvSpPr/>
              <p:nvPr/>
            </p:nvSpPr>
            <p:spPr>
              <a:xfrm>
                <a:off x="8727581" y="2534542"/>
                <a:ext cx="1207384" cy="6775621"/>
              </a:xfrm>
              <a:custGeom>
                <a:avLst/>
                <a:gdLst/>
                <a:ahLst/>
                <a:cxnLst/>
                <a:rect l="l" t="t" r="r" b="b"/>
                <a:pathLst>
                  <a:path w="1207384" h="6775621">
                    <a:moveTo>
                      <a:pt x="0" y="6775621"/>
                    </a:moveTo>
                    <a:lnTo>
                      <a:pt x="0" y="325993"/>
                    </a:lnTo>
                    <a:cubicBezTo>
                      <a:pt x="0" y="239535"/>
                      <a:pt x="34346" y="156617"/>
                      <a:pt x="95482" y="95481"/>
                    </a:cubicBezTo>
                    <a:cubicBezTo>
                      <a:pt x="156618" y="34345"/>
                      <a:pt x="239535" y="0"/>
                      <a:pt x="325994" y="0"/>
                    </a:cubicBezTo>
                    <a:lnTo>
                      <a:pt x="881391" y="0"/>
                    </a:lnTo>
                    <a:cubicBezTo>
                      <a:pt x="1061432" y="0"/>
                      <a:pt x="1207384" y="145952"/>
                      <a:pt x="1207384" y="325993"/>
                    </a:cubicBezTo>
                    <a:lnTo>
                      <a:pt x="1207384" y="6775621"/>
                    </a:lnTo>
                    <a:close/>
                  </a:path>
                </a:pathLst>
              </a:custGeom>
              <a:solidFill>
                <a:srgbClr val="74BD56"/>
              </a:solidFill>
            </p:spPr>
            <p:txBody>
              <a:bodyPr/>
              <a:lstStyle/>
              <a:p>
                <a:endParaRPr lang="en-US"/>
              </a:p>
            </p:txBody>
          </p:sp>
          <p:sp>
            <p:nvSpPr>
              <p:cNvPr id="36" name="Freeform 36"/>
              <p:cNvSpPr/>
              <p:nvPr/>
            </p:nvSpPr>
            <p:spPr>
              <a:xfrm>
                <a:off x="12474980" y="2748355"/>
                <a:ext cx="1207383" cy="6561808"/>
              </a:xfrm>
              <a:custGeom>
                <a:avLst/>
                <a:gdLst/>
                <a:ahLst/>
                <a:cxnLst/>
                <a:rect l="l" t="t" r="r" b="b"/>
                <a:pathLst>
                  <a:path w="1207383" h="6561808">
                    <a:moveTo>
                      <a:pt x="0" y="6561808"/>
                    </a:moveTo>
                    <a:lnTo>
                      <a:pt x="0" y="325993"/>
                    </a:lnTo>
                    <a:cubicBezTo>
                      <a:pt x="0" y="239534"/>
                      <a:pt x="34346" y="156617"/>
                      <a:pt x="95482" y="95481"/>
                    </a:cubicBezTo>
                    <a:cubicBezTo>
                      <a:pt x="156618" y="34345"/>
                      <a:pt x="239535" y="0"/>
                      <a:pt x="325994" y="0"/>
                    </a:cubicBezTo>
                    <a:lnTo>
                      <a:pt x="881391" y="0"/>
                    </a:lnTo>
                    <a:cubicBezTo>
                      <a:pt x="1061431" y="0"/>
                      <a:pt x="1207383" y="145952"/>
                      <a:pt x="1207383" y="325993"/>
                    </a:cubicBezTo>
                    <a:lnTo>
                      <a:pt x="1207383" y="6561808"/>
                    </a:lnTo>
                    <a:close/>
                  </a:path>
                </a:pathLst>
              </a:custGeom>
              <a:solidFill>
                <a:srgbClr val="74BD56"/>
              </a:solidFill>
            </p:spPr>
            <p:txBody>
              <a:bodyPr/>
              <a:lstStyle/>
              <a:p>
                <a:endParaRPr lang="en-US"/>
              </a:p>
            </p:txBody>
          </p:sp>
          <p:sp>
            <p:nvSpPr>
              <p:cNvPr id="37" name="Freeform 37"/>
              <p:cNvSpPr/>
              <p:nvPr/>
            </p:nvSpPr>
            <p:spPr>
              <a:xfrm>
                <a:off x="16222380" y="2810680"/>
                <a:ext cx="1207382" cy="6499483"/>
              </a:xfrm>
              <a:custGeom>
                <a:avLst/>
                <a:gdLst/>
                <a:ahLst/>
                <a:cxnLst/>
                <a:rect l="l" t="t" r="r" b="b"/>
                <a:pathLst>
                  <a:path w="1207382" h="6499483">
                    <a:moveTo>
                      <a:pt x="0" y="6499483"/>
                    </a:moveTo>
                    <a:lnTo>
                      <a:pt x="0" y="325993"/>
                    </a:lnTo>
                    <a:cubicBezTo>
                      <a:pt x="0" y="145952"/>
                      <a:pt x="145953" y="0"/>
                      <a:pt x="325993" y="0"/>
                    </a:cubicBezTo>
                    <a:lnTo>
                      <a:pt x="881390" y="0"/>
                    </a:lnTo>
                    <a:cubicBezTo>
                      <a:pt x="1061430" y="0"/>
                      <a:pt x="1207382" y="145952"/>
                      <a:pt x="1207382" y="325993"/>
                    </a:cubicBezTo>
                    <a:lnTo>
                      <a:pt x="1207382" y="6499483"/>
                    </a:lnTo>
                    <a:close/>
                  </a:path>
                </a:pathLst>
              </a:custGeom>
              <a:solidFill>
                <a:srgbClr val="74BD56"/>
              </a:solidFill>
            </p:spPr>
            <p:txBody>
              <a:bodyPr/>
              <a:lstStyle/>
              <a:p>
                <a:endParaRPr lang="en-US"/>
              </a:p>
            </p:txBody>
          </p:sp>
        </p:grpSp>
      </p:grpSp>
      <p:sp>
        <p:nvSpPr>
          <p:cNvPr id="38" name="TextBox 38"/>
          <p:cNvSpPr txBox="1"/>
          <p:nvPr/>
        </p:nvSpPr>
        <p:spPr>
          <a:xfrm>
            <a:off x="14602905" y="8964295"/>
            <a:ext cx="2189114" cy="540854"/>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databoks.com</a:t>
            </a:r>
          </a:p>
        </p:txBody>
      </p:sp>
      <p:sp>
        <p:nvSpPr>
          <p:cNvPr id="39" name="TextBox 39"/>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46" name="Freeform 2">
            <a:extLst>
              <a:ext uri="{FF2B5EF4-FFF2-40B4-BE49-F238E27FC236}">
                <a16:creationId xmlns:a16="http://schemas.microsoft.com/office/drawing/2014/main" id="{B2A892BB-DBDB-D518-12C7-FBB63A19286A}"/>
              </a:ext>
            </a:extLst>
          </p:cNvPr>
          <p:cNvSpPr/>
          <p:nvPr/>
        </p:nvSpPr>
        <p:spPr>
          <a:xfrm>
            <a:off x="20119192" y="-3980559"/>
            <a:ext cx="12740778" cy="5411849"/>
          </a:xfrm>
          <a:custGeom>
            <a:avLst/>
            <a:gdLst/>
            <a:ahLst/>
            <a:cxnLst/>
            <a:rect l="l" t="t" r="r" b="b"/>
            <a:pathLst>
              <a:path w="12740778" h="5411849">
                <a:moveTo>
                  <a:pt x="0" y="0"/>
                </a:moveTo>
                <a:lnTo>
                  <a:pt x="12740778" y="0"/>
                </a:lnTo>
                <a:lnTo>
                  <a:pt x="12740778" y="5411849"/>
                </a:lnTo>
                <a:lnTo>
                  <a:pt x="0" y="5411849"/>
                </a:lnTo>
                <a:lnTo>
                  <a:pt x="0" y="0"/>
                </a:lnTo>
                <a:close/>
              </a:path>
            </a:pathLst>
          </a:custGeom>
          <a:blipFill>
            <a:blip r:embed="rId2"/>
            <a:stretch>
              <a:fillRect/>
            </a:stretch>
          </a:blipFill>
        </p:spPr>
        <p:txBody>
          <a:bodyPr/>
          <a:lstStyle/>
          <a:p>
            <a:endParaRPr lang="en-US"/>
          </a:p>
        </p:txBody>
      </p:sp>
      <p:sp>
        <p:nvSpPr>
          <p:cNvPr id="47" name="TextBox 3">
            <a:extLst>
              <a:ext uri="{FF2B5EF4-FFF2-40B4-BE49-F238E27FC236}">
                <a16:creationId xmlns:a16="http://schemas.microsoft.com/office/drawing/2014/main" id="{7158A4E3-672A-D3A8-3D90-32ECABE76372}"/>
              </a:ext>
            </a:extLst>
          </p:cNvPr>
          <p:cNvSpPr txBox="1"/>
          <p:nvPr/>
        </p:nvSpPr>
        <p:spPr>
          <a:xfrm>
            <a:off x="20074960" y="-6880542"/>
            <a:ext cx="12829242" cy="857250"/>
          </a:xfrm>
          <a:prstGeom prst="rect">
            <a:avLst/>
          </a:prstGeom>
        </p:spPr>
        <p:txBody>
          <a:bodyPr lIns="0" tIns="0" rIns="0" bIns="0" rtlCol="0" anchor="t">
            <a:spAutoFit/>
          </a:bodyPr>
          <a:lstStyle/>
          <a:p>
            <a:pPr algn="ctr">
              <a:lnSpc>
                <a:spcPts val="6720"/>
              </a:lnSpc>
            </a:pPr>
            <a:r>
              <a:rPr lang="en-US" sz="5600">
                <a:solidFill>
                  <a:srgbClr val="1A3B29"/>
                </a:solidFill>
                <a:latin typeface="Open Sauce Heavy"/>
              </a:rPr>
              <a:t>Harga Beras Nasional Tahun 2023</a:t>
            </a:r>
          </a:p>
        </p:txBody>
      </p:sp>
      <p:sp>
        <p:nvSpPr>
          <p:cNvPr id="48" name="TextBox 4">
            <a:extLst>
              <a:ext uri="{FF2B5EF4-FFF2-40B4-BE49-F238E27FC236}">
                <a16:creationId xmlns:a16="http://schemas.microsoft.com/office/drawing/2014/main" id="{D9EF58E5-9B0B-5D36-8092-FAE63D3DBEF9}"/>
              </a:ext>
            </a:extLst>
          </p:cNvPr>
          <p:cNvSpPr txBox="1"/>
          <p:nvPr/>
        </p:nvSpPr>
        <p:spPr>
          <a:xfrm>
            <a:off x="19327830" y="-5896800"/>
            <a:ext cx="14323503" cy="1480185"/>
          </a:xfrm>
          <a:prstGeom prst="rect">
            <a:avLst/>
          </a:prstGeom>
        </p:spPr>
        <p:txBody>
          <a:bodyPr lIns="0" tIns="0" rIns="0" bIns="0" rtlCol="0" anchor="t">
            <a:spAutoFit/>
          </a:bodyPr>
          <a:lstStyle/>
          <a:p>
            <a:pPr algn="ctr">
              <a:lnSpc>
                <a:spcPts val="2940"/>
              </a:lnSpc>
            </a:pPr>
            <a:r>
              <a:rPr lang="en-US" sz="2100" spc="42">
                <a:solidFill>
                  <a:srgbClr val="1A3B29"/>
                </a:solidFill>
                <a:latin typeface="Open Sauce"/>
              </a:rPr>
              <a:t>Berdasarkan data dari Sistem Pemantauan Pasar dan Kebutuhan Pokok Kementerian Perdagangan (SP2KP), harga beras premium per September mencapai Rp14.696,41 per kg, sedangkan beras medium mencapai Rp12.941,87 per kg. Harga tersebut mengalami kenaikan dari periode Agustus 2023, dimana beras premium naik 4,23% dan beras medium melonjak 6,07%.</a:t>
            </a:r>
          </a:p>
        </p:txBody>
      </p:sp>
      <p:sp>
        <p:nvSpPr>
          <p:cNvPr id="49" name="TextBox 5">
            <a:extLst>
              <a:ext uri="{FF2B5EF4-FFF2-40B4-BE49-F238E27FC236}">
                <a16:creationId xmlns:a16="http://schemas.microsoft.com/office/drawing/2014/main" id="{72EDE847-CD89-EBF5-620F-76B2A07B02D8}"/>
              </a:ext>
            </a:extLst>
          </p:cNvPr>
          <p:cNvSpPr txBox="1"/>
          <p:nvPr/>
        </p:nvSpPr>
        <p:spPr>
          <a:xfrm>
            <a:off x="31948486" y="1393190"/>
            <a:ext cx="2189114" cy="549910"/>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database.com</a:t>
            </a:r>
          </a:p>
        </p:txBody>
      </p:sp>
      <p:sp>
        <p:nvSpPr>
          <p:cNvPr id="50" name="TextBox 6">
            <a:extLst>
              <a:ext uri="{FF2B5EF4-FFF2-40B4-BE49-F238E27FC236}">
                <a16:creationId xmlns:a16="http://schemas.microsoft.com/office/drawing/2014/main" id="{6FE4A6E7-3C4C-433A-C427-51C38C52E1E6}"/>
              </a:ext>
            </a:extLst>
          </p:cNvPr>
          <p:cNvSpPr txBox="1"/>
          <p:nvPr/>
        </p:nvSpPr>
        <p:spPr>
          <a:xfrm>
            <a:off x="19119244" y="1402715"/>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51" name="Freeform 2">
            <a:extLst>
              <a:ext uri="{FF2B5EF4-FFF2-40B4-BE49-F238E27FC236}">
                <a16:creationId xmlns:a16="http://schemas.microsoft.com/office/drawing/2014/main" id="{8584725F-8EDF-5DCA-CA27-A0B6B4E37F0A}"/>
              </a:ext>
            </a:extLst>
          </p:cNvPr>
          <p:cNvSpPr/>
          <p:nvPr/>
        </p:nvSpPr>
        <p:spPr>
          <a:xfrm>
            <a:off x="5610781" y="-21630005"/>
            <a:ext cx="15442144" cy="19126200"/>
          </a:xfrm>
          <a:custGeom>
            <a:avLst/>
            <a:gdLst/>
            <a:ahLst/>
            <a:cxnLst/>
            <a:rect l="l" t="t" r="r" b="b"/>
            <a:pathLst>
              <a:path w="7912927" h="9800726">
                <a:moveTo>
                  <a:pt x="0" y="0"/>
                </a:moveTo>
                <a:lnTo>
                  <a:pt x="7912927" y="0"/>
                </a:lnTo>
                <a:lnTo>
                  <a:pt x="7912927" y="9800726"/>
                </a:lnTo>
                <a:lnTo>
                  <a:pt x="0" y="9800726"/>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407" b="-5110"/>
            </a:stretch>
          </a:blipFill>
        </p:spPr>
        <p:txBody>
          <a:bodyPr/>
          <a:lstStyle/>
          <a:p>
            <a:endParaRPr lang="en-US"/>
          </a:p>
        </p:txBody>
      </p:sp>
      <p:sp>
        <p:nvSpPr>
          <p:cNvPr id="3" name="Freeform 3"/>
          <p:cNvSpPr/>
          <p:nvPr/>
        </p:nvSpPr>
        <p:spPr>
          <a:xfrm flipH="1">
            <a:off x="0" y="-656921"/>
            <a:ext cx="18288000" cy="13716000"/>
          </a:xfrm>
          <a:custGeom>
            <a:avLst/>
            <a:gdLst/>
            <a:ahLst/>
            <a:cxnLst/>
            <a:rect l="l" t="t" r="r" b="b"/>
            <a:pathLst>
              <a:path w="18288000" h="13716000">
                <a:moveTo>
                  <a:pt x="18288000" y="0"/>
                </a:moveTo>
                <a:lnTo>
                  <a:pt x="0" y="0"/>
                </a:lnTo>
                <a:lnTo>
                  <a:pt x="0" y="13716000"/>
                </a:lnTo>
                <a:lnTo>
                  <a:pt x="18288000" y="13716000"/>
                </a:lnTo>
                <a:lnTo>
                  <a:pt x="18288000" y="0"/>
                </a:lnTo>
                <a:close/>
              </a:path>
            </a:pathLst>
          </a:custGeom>
          <a:blipFill>
            <a:blip r:embed="rId3"/>
            <a:stretch>
              <a:fillRect/>
            </a:stretch>
          </a:blipFill>
        </p:spPr>
        <p:txBody>
          <a:bodyPr/>
          <a:lstStyle/>
          <a:p>
            <a:endParaRPr lang="en-US"/>
          </a:p>
        </p:txBody>
      </p:sp>
      <p:grpSp>
        <p:nvGrpSpPr>
          <p:cNvPr id="4" name="Group 4"/>
          <p:cNvGrpSpPr/>
          <p:nvPr/>
        </p:nvGrpSpPr>
        <p:grpSpPr>
          <a:xfrm>
            <a:off x="1028700" y="4965932"/>
            <a:ext cx="7879612" cy="5321068"/>
            <a:chOff x="0" y="0"/>
            <a:chExt cx="2665449" cy="1799966"/>
          </a:xfrm>
        </p:grpSpPr>
        <p:sp>
          <p:nvSpPr>
            <p:cNvPr id="5" name="Freeform 5"/>
            <p:cNvSpPr/>
            <p:nvPr/>
          </p:nvSpPr>
          <p:spPr>
            <a:xfrm>
              <a:off x="0" y="0"/>
              <a:ext cx="2665449" cy="1799966"/>
            </a:xfrm>
            <a:custGeom>
              <a:avLst/>
              <a:gdLst/>
              <a:ahLst/>
              <a:cxnLst/>
              <a:rect l="l" t="t" r="r" b="b"/>
              <a:pathLst>
                <a:path w="2665449" h="1799966">
                  <a:moveTo>
                    <a:pt x="0" y="0"/>
                  </a:moveTo>
                  <a:lnTo>
                    <a:pt x="2665449" y="0"/>
                  </a:lnTo>
                  <a:lnTo>
                    <a:pt x="2665449" y="1799966"/>
                  </a:lnTo>
                  <a:lnTo>
                    <a:pt x="0" y="1799966"/>
                  </a:lnTo>
                  <a:close/>
                </a:path>
              </a:pathLst>
            </a:custGeom>
            <a:solidFill>
              <a:srgbClr val="266041"/>
            </a:solidFill>
          </p:spPr>
          <p:txBody>
            <a:bodyPr/>
            <a:lstStyle/>
            <a:p>
              <a:endParaRPr lang="en-US"/>
            </a:p>
          </p:txBody>
        </p:sp>
      </p:grpSp>
      <p:grpSp>
        <p:nvGrpSpPr>
          <p:cNvPr id="6" name="Group 6"/>
          <p:cNvGrpSpPr/>
          <p:nvPr/>
        </p:nvGrpSpPr>
        <p:grpSpPr>
          <a:xfrm>
            <a:off x="1773663" y="5972381"/>
            <a:ext cx="6785978" cy="1486096"/>
            <a:chOff x="0" y="0"/>
            <a:chExt cx="9047971" cy="1981461"/>
          </a:xfrm>
        </p:grpSpPr>
        <p:sp>
          <p:nvSpPr>
            <p:cNvPr id="7" name="TextBox 7"/>
            <p:cNvSpPr txBox="1"/>
            <p:nvPr/>
          </p:nvSpPr>
          <p:spPr>
            <a:xfrm>
              <a:off x="0" y="563083"/>
              <a:ext cx="9047971" cy="1418378"/>
            </a:xfrm>
            <a:prstGeom prst="rect">
              <a:avLst/>
            </a:prstGeom>
          </p:spPr>
          <p:txBody>
            <a:bodyPr lIns="0" tIns="0" rIns="0" bIns="0" rtlCol="0" anchor="t">
              <a:spAutoFit/>
            </a:bodyPr>
            <a:lstStyle/>
            <a:p>
              <a:pPr>
                <a:lnSpc>
                  <a:spcPts val="8960"/>
                </a:lnSpc>
              </a:pPr>
              <a:r>
                <a:rPr lang="en-US" sz="6400">
                  <a:solidFill>
                    <a:srgbClr val="FFFFFF"/>
                  </a:solidFill>
                  <a:latin typeface="Open Sauce Heavy"/>
                </a:rPr>
                <a:t>Identification</a:t>
              </a:r>
            </a:p>
          </p:txBody>
        </p:sp>
        <p:sp>
          <p:nvSpPr>
            <p:cNvPr id="8" name="TextBox 8"/>
            <p:cNvSpPr txBox="1"/>
            <p:nvPr/>
          </p:nvSpPr>
          <p:spPr>
            <a:xfrm>
              <a:off x="0" y="-57150"/>
              <a:ext cx="9047971" cy="622723"/>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Open Sauce Semi-Bold"/>
                </a:rPr>
                <a:t>Part 2:</a:t>
              </a:r>
            </a:p>
          </p:txBody>
        </p:sp>
      </p:grpSp>
      <p:sp>
        <p:nvSpPr>
          <p:cNvPr id="9" name="TextBox 9"/>
          <p:cNvSpPr txBox="1"/>
          <p:nvPr/>
        </p:nvSpPr>
        <p:spPr>
          <a:xfrm>
            <a:off x="4469397" y="8459066"/>
            <a:ext cx="2189114" cy="549910"/>
          </a:xfrm>
          <a:prstGeom prst="rect">
            <a:avLst/>
          </a:prstGeom>
        </p:spPr>
        <p:txBody>
          <a:bodyPr lIns="0" tIns="0" rIns="0" bIns="0" rtlCol="0" anchor="t">
            <a:spAutoFit/>
          </a:bodyPr>
          <a:lstStyle/>
          <a:p>
            <a:pPr>
              <a:lnSpc>
                <a:spcPts val="2239"/>
              </a:lnSpc>
            </a:pPr>
            <a:r>
              <a:rPr lang="en-US" sz="1599" spc="31">
                <a:solidFill>
                  <a:srgbClr val="FFFFFF"/>
                </a:solidFill>
                <a:latin typeface="Open Sauce"/>
              </a:rPr>
              <a:t>Date:</a:t>
            </a:r>
          </a:p>
          <a:p>
            <a:pPr marL="0" lvl="0" indent="0">
              <a:lnSpc>
                <a:spcPts val="2240"/>
              </a:lnSpc>
              <a:spcBef>
                <a:spcPct val="0"/>
              </a:spcBef>
            </a:pPr>
            <a:r>
              <a:rPr lang="en-US" sz="1600" spc="32">
                <a:solidFill>
                  <a:srgbClr val="FFFFFF"/>
                </a:solidFill>
                <a:latin typeface="Open Sauce"/>
              </a:rPr>
              <a:t>March 20, 2025</a:t>
            </a:r>
          </a:p>
        </p:txBody>
      </p:sp>
      <p:sp>
        <p:nvSpPr>
          <p:cNvPr id="10" name="TextBox 10"/>
          <p:cNvSpPr txBox="1"/>
          <p:nvPr/>
        </p:nvSpPr>
        <p:spPr>
          <a:xfrm>
            <a:off x="1773663" y="8192366"/>
            <a:ext cx="2189114" cy="816610"/>
          </a:xfrm>
          <a:prstGeom prst="rect">
            <a:avLst/>
          </a:prstGeom>
        </p:spPr>
        <p:txBody>
          <a:bodyPr lIns="0" tIns="0" rIns="0" bIns="0" rtlCol="0" anchor="t">
            <a:spAutoFit/>
          </a:bodyPr>
          <a:lstStyle/>
          <a:p>
            <a:pPr marL="0" lvl="0" indent="0">
              <a:lnSpc>
                <a:spcPts val="2240"/>
              </a:lnSpc>
              <a:spcBef>
                <a:spcPct val="0"/>
              </a:spcBef>
            </a:pPr>
            <a:r>
              <a:rPr lang="en-US" sz="1600" spc="32">
                <a:solidFill>
                  <a:srgbClr val="FFFFFF"/>
                </a:solidFill>
                <a:latin typeface="Open Sauce"/>
              </a:rPr>
              <a:t>Tingginya Harga Beras di Kalimantan Selatan</a:t>
            </a: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3663" y="3172359"/>
            <a:ext cx="3921017" cy="2728248"/>
            <a:chOff x="0" y="0"/>
            <a:chExt cx="5228023" cy="3637664"/>
          </a:xfrm>
        </p:grpSpPr>
        <p:sp>
          <p:nvSpPr>
            <p:cNvPr id="3" name="TextBox 3"/>
            <p:cNvSpPr txBox="1"/>
            <p:nvPr/>
          </p:nvSpPr>
          <p:spPr>
            <a:xfrm>
              <a:off x="0" y="-66675"/>
              <a:ext cx="5228023" cy="1646555"/>
            </a:xfrm>
            <a:prstGeom prst="rect">
              <a:avLst/>
            </a:prstGeom>
          </p:spPr>
          <p:txBody>
            <a:bodyPr lIns="0" tIns="0" rIns="0" bIns="0" rtlCol="0" anchor="t">
              <a:spAutoFit/>
            </a:bodyPr>
            <a:lstStyle/>
            <a:p>
              <a:pPr>
                <a:lnSpc>
                  <a:spcPts val="5040"/>
                </a:lnSpc>
              </a:pPr>
              <a:r>
                <a:rPr lang="en-US" sz="3600">
                  <a:solidFill>
                    <a:srgbClr val="1A3B29"/>
                  </a:solidFill>
                  <a:latin typeface="Open Sauce Semi-Bold"/>
                </a:rPr>
                <a:t>01 Konsumen Beras Lokal</a:t>
              </a:r>
            </a:p>
          </p:txBody>
        </p:sp>
        <p:sp>
          <p:nvSpPr>
            <p:cNvPr id="4" name="TextBox 4"/>
            <p:cNvSpPr txBox="1"/>
            <p:nvPr/>
          </p:nvSpPr>
          <p:spPr>
            <a:xfrm>
              <a:off x="0" y="2339936"/>
              <a:ext cx="5228023" cy="1297728"/>
            </a:xfrm>
            <a:prstGeom prst="rect">
              <a:avLst/>
            </a:prstGeom>
          </p:spPr>
          <p:txBody>
            <a:bodyPr lIns="0" tIns="0" rIns="0" bIns="0" rtlCol="0" anchor="t">
              <a:spAutoFit/>
            </a:bodyPr>
            <a:lstStyle/>
            <a:p>
              <a:pPr>
                <a:lnSpc>
                  <a:spcPts val="2660"/>
                </a:lnSpc>
              </a:pPr>
              <a:r>
                <a:rPr lang="en-US" sz="1900" spc="38">
                  <a:solidFill>
                    <a:srgbClr val="1A3B29"/>
                  </a:solidFill>
                  <a:latin typeface="Open Sauce"/>
                </a:rPr>
                <a:t>Tingginya konsumen beras lokal, warga kalimantan lebih senang mengosumsi beras lokal</a:t>
              </a:r>
            </a:p>
          </p:txBody>
        </p:sp>
        <p:sp>
          <p:nvSpPr>
            <p:cNvPr id="5" name="AutoShape 5"/>
            <p:cNvSpPr/>
            <p:nvPr/>
          </p:nvSpPr>
          <p:spPr>
            <a:xfrm>
              <a:off x="0" y="1938375"/>
              <a:ext cx="5228023" cy="0"/>
            </a:xfrm>
            <a:prstGeom prst="line">
              <a:avLst/>
            </a:prstGeom>
            <a:ln w="63500" cap="rnd">
              <a:solidFill>
                <a:srgbClr val="266041"/>
              </a:solidFill>
              <a:prstDash val="solid"/>
              <a:headEnd type="none" w="sm" len="sm"/>
              <a:tailEnd type="none" w="sm" len="sm"/>
            </a:ln>
          </p:spPr>
          <p:txBody>
            <a:bodyPr/>
            <a:lstStyle/>
            <a:p>
              <a:endParaRPr lang="en-US"/>
            </a:p>
          </p:txBody>
        </p:sp>
      </p:grpSp>
      <p:grpSp>
        <p:nvGrpSpPr>
          <p:cNvPr id="6" name="Group 6"/>
          <p:cNvGrpSpPr/>
          <p:nvPr/>
        </p:nvGrpSpPr>
        <p:grpSpPr>
          <a:xfrm>
            <a:off x="6262102" y="3172359"/>
            <a:ext cx="3921017" cy="2394873"/>
            <a:chOff x="0" y="0"/>
            <a:chExt cx="5228023" cy="3193164"/>
          </a:xfrm>
        </p:grpSpPr>
        <p:sp>
          <p:nvSpPr>
            <p:cNvPr id="7" name="TextBox 7"/>
            <p:cNvSpPr txBox="1"/>
            <p:nvPr/>
          </p:nvSpPr>
          <p:spPr>
            <a:xfrm>
              <a:off x="0" y="-66675"/>
              <a:ext cx="5228023" cy="1646555"/>
            </a:xfrm>
            <a:prstGeom prst="rect">
              <a:avLst/>
            </a:prstGeom>
          </p:spPr>
          <p:txBody>
            <a:bodyPr lIns="0" tIns="0" rIns="0" bIns="0" rtlCol="0" anchor="t">
              <a:spAutoFit/>
            </a:bodyPr>
            <a:lstStyle/>
            <a:p>
              <a:pPr>
                <a:lnSpc>
                  <a:spcPts val="5040"/>
                </a:lnSpc>
              </a:pPr>
              <a:r>
                <a:rPr lang="en-US" sz="3600">
                  <a:solidFill>
                    <a:srgbClr val="1A3B29"/>
                  </a:solidFill>
                  <a:latin typeface="Open Sauce Semi-Bold"/>
                </a:rPr>
                <a:t>02 Impor Beras Lokal Tinggi</a:t>
              </a:r>
            </a:p>
          </p:txBody>
        </p:sp>
        <p:sp>
          <p:nvSpPr>
            <p:cNvPr id="8" name="TextBox 8"/>
            <p:cNvSpPr txBox="1"/>
            <p:nvPr/>
          </p:nvSpPr>
          <p:spPr>
            <a:xfrm>
              <a:off x="0" y="2339936"/>
              <a:ext cx="5228023" cy="853228"/>
            </a:xfrm>
            <a:prstGeom prst="rect">
              <a:avLst/>
            </a:prstGeom>
          </p:spPr>
          <p:txBody>
            <a:bodyPr lIns="0" tIns="0" rIns="0" bIns="0" rtlCol="0" anchor="t">
              <a:spAutoFit/>
            </a:bodyPr>
            <a:lstStyle/>
            <a:p>
              <a:pPr>
                <a:lnSpc>
                  <a:spcPts val="2660"/>
                </a:lnSpc>
              </a:pPr>
              <a:r>
                <a:rPr lang="en-US" sz="1900" spc="38">
                  <a:solidFill>
                    <a:srgbClr val="1A3B29"/>
                  </a:solidFill>
                  <a:latin typeface="Open Sauce"/>
                </a:rPr>
                <a:t>Kalimantan Selatan mengimpor beras ke daerah lain</a:t>
              </a:r>
            </a:p>
          </p:txBody>
        </p:sp>
        <p:sp>
          <p:nvSpPr>
            <p:cNvPr id="9" name="AutoShape 9"/>
            <p:cNvSpPr/>
            <p:nvPr/>
          </p:nvSpPr>
          <p:spPr>
            <a:xfrm>
              <a:off x="0" y="1938375"/>
              <a:ext cx="5228023" cy="0"/>
            </a:xfrm>
            <a:prstGeom prst="line">
              <a:avLst/>
            </a:prstGeom>
            <a:ln w="63500" cap="rnd">
              <a:solidFill>
                <a:srgbClr val="266041"/>
              </a:solidFill>
              <a:prstDash val="solid"/>
              <a:headEnd type="none" w="sm" len="sm"/>
              <a:tailEnd type="none" w="sm" len="sm"/>
            </a:ln>
          </p:spPr>
          <p:txBody>
            <a:bodyPr/>
            <a:lstStyle/>
            <a:p>
              <a:endParaRPr lang="en-US"/>
            </a:p>
          </p:txBody>
        </p:sp>
      </p:grpSp>
      <p:grpSp>
        <p:nvGrpSpPr>
          <p:cNvPr id="10" name="Group 10"/>
          <p:cNvGrpSpPr/>
          <p:nvPr/>
        </p:nvGrpSpPr>
        <p:grpSpPr>
          <a:xfrm>
            <a:off x="10750541" y="3172359"/>
            <a:ext cx="3921017" cy="2728248"/>
            <a:chOff x="0" y="0"/>
            <a:chExt cx="5228023" cy="3637664"/>
          </a:xfrm>
        </p:grpSpPr>
        <p:sp>
          <p:nvSpPr>
            <p:cNvPr id="11" name="TextBox 11"/>
            <p:cNvSpPr txBox="1"/>
            <p:nvPr/>
          </p:nvSpPr>
          <p:spPr>
            <a:xfrm>
              <a:off x="0" y="-66675"/>
              <a:ext cx="5228023" cy="1646555"/>
            </a:xfrm>
            <a:prstGeom prst="rect">
              <a:avLst/>
            </a:prstGeom>
          </p:spPr>
          <p:txBody>
            <a:bodyPr lIns="0" tIns="0" rIns="0" bIns="0" rtlCol="0" anchor="t">
              <a:spAutoFit/>
            </a:bodyPr>
            <a:lstStyle/>
            <a:p>
              <a:pPr>
                <a:lnSpc>
                  <a:spcPts val="5040"/>
                </a:lnSpc>
              </a:pPr>
              <a:r>
                <a:rPr lang="en-US" sz="3600">
                  <a:solidFill>
                    <a:srgbClr val="1A3B29"/>
                  </a:solidFill>
                  <a:latin typeface="Open Sauce Semi-Bold"/>
                </a:rPr>
                <a:t>03 Dampak El Nino</a:t>
              </a:r>
            </a:p>
          </p:txBody>
        </p:sp>
        <p:sp>
          <p:nvSpPr>
            <p:cNvPr id="12" name="TextBox 12"/>
            <p:cNvSpPr txBox="1"/>
            <p:nvPr/>
          </p:nvSpPr>
          <p:spPr>
            <a:xfrm>
              <a:off x="0" y="2339936"/>
              <a:ext cx="5228023" cy="1297728"/>
            </a:xfrm>
            <a:prstGeom prst="rect">
              <a:avLst/>
            </a:prstGeom>
          </p:spPr>
          <p:txBody>
            <a:bodyPr lIns="0" tIns="0" rIns="0" bIns="0" rtlCol="0" anchor="t">
              <a:spAutoFit/>
            </a:bodyPr>
            <a:lstStyle/>
            <a:p>
              <a:pPr>
                <a:lnSpc>
                  <a:spcPts val="2660"/>
                </a:lnSpc>
              </a:pPr>
              <a:r>
                <a:rPr lang="en-US" sz="1900" spc="38">
                  <a:solidFill>
                    <a:srgbClr val="1A3B29"/>
                  </a:solidFill>
                  <a:latin typeface="Open Sauce"/>
                </a:rPr>
                <a:t>El Nino menyebabkan gagal panen sehingga hasil panen berkurang</a:t>
              </a:r>
            </a:p>
          </p:txBody>
        </p:sp>
        <p:sp>
          <p:nvSpPr>
            <p:cNvPr id="13" name="AutoShape 13"/>
            <p:cNvSpPr/>
            <p:nvPr/>
          </p:nvSpPr>
          <p:spPr>
            <a:xfrm>
              <a:off x="0" y="1938375"/>
              <a:ext cx="5228023" cy="0"/>
            </a:xfrm>
            <a:prstGeom prst="line">
              <a:avLst/>
            </a:prstGeom>
            <a:ln w="63500" cap="rnd">
              <a:solidFill>
                <a:srgbClr val="266041"/>
              </a:solidFill>
              <a:prstDash val="solid"/>
              <a:headEnd type="none" w="sm" len="sm"/>
              <a:tailEnd type="none" w="sm" len="sm"/>
            </a:ln>
          </p:spPr>
          <p:txBody>
            <a:bodyPr/>
            <a:lstStyle/>
            <a:p>
              <a:endParaRPr lang="en-US"/>
            </a:p>
          </p:txBody>
        </p:sp>
      </p:grpSp>
      <p:grpSp>
        <p:nvGrpSpPr>
          <p:cNvPr id="14" name="Group 14"/>
          <p:cNvGrpSpPr/>
          <p:nvPr/>
        </p:nvGrpSpPr>
        <p:grpSpPr>
          <a:xfrm>
            <a:off x="1777282" y="6340878"/>
            <a:ext cx="3917398" cy="1942752"/>
            <a:chOff x="0" y="0"/>
            <a:chExt cx="5223198" cy="2590336"/>
          </a:xfrm>
        </p:grpSpPr>
        <p:pic>
          <p:nvPicPr>
            <p:cNvPr id="15" name="Picture 15"/>
            <p:cNvPicPr>
              <a:picLocks noChangeAspect="1"/>
            </p:cNvPicPr>
            <p:nvPr/>
          </p:nvPicPr>
          <p:blipFill>
            <a:blip r:embed="rId2"/>
            <a:srcRect b="25475"/>
            <a:stretch>
              <a:fillRect/>
            </a:stretch>
          </p:blipFill>
          <p:spPr>
            <a:xfrm>
              <a:off x="0" y="0"/>
              <a:ext cx="5223198" cy="2590336"/>
            </a:xfrm>
            <a:prstGeom prst="rect">
              <a:avLst/>
            </a:prstGeom>
          </p:spPr>
        </p:pic>
      </p:grpSp>
      <p:grpSp>
        <p:nvGrpSpPr>
          <p:cNvPr id="16" name="Group 16"/>
          <p:cNvGrpSpPr/>
          <p:nvPr/>
        </p:nvGrpSpPr>
        <p:grpSpPr>
          <a:xfrm>
            <a:off x="6265721" y="6344172"/>
            <a:ext cx="3917398" cy="1942752"/>
            <a:chOff x="0" y="0"/>
            <a:chExt cx="5223198" cy="2590336"/>
          </a:xfrm>
        </p:grpSpPr>
        <p:pic>
          <p:nvPicPr>
            <p:cNvPr id="17" name="Picture 17"/>
            <p:cNvPicPr>
              <a:picLocks noChangeAspect="1"/>
            </p:cNvPicPr>
            <p:nvPr/>
          </p:nvPicPr>
          <p:blipFill>
            <a:blip r:embed="rId3"/>
            <a:srcRect b="11704"/>
            <a:stretch>
              <a:fillRect/>
            </a:stretch>
          </p:blipFill>
          <p:spPr>
            <a:xfrm>
              <a:off x="0" y="0"/>
              <a:ext cx="5223198" cy="2590336"/>
            </a:xfrm>
            <a:prstGeom prst="rect">
              <a:avLst/>
            </a:prstGeom>
          </p:spPr>
        </p:pic>
      </p:grpSp>
      <p:grpSp>
        <p:nvGrpSpPr>
          <p:cNvPr id="18" name="Group 18"/>
          <p:cNvGrpSpPr/>
          <p:nvPr/>
        </p:nvGrpSpPr>
        <p:grpSpPr>
          <a:xfrm>
            <a:off x="10750541" y="6344172"/>
            <a:ext cx="3917398" cy="1942752"/>
            <a:chOff x="0" y="0"/>
            <a:chExt cx="5223198" cy="2590336"/>
          </a:xfrm>
        </p:grpSpPr>
        <p:pic>
          <p:nvPicPr>
            <p:cNvPr id="19" name="Picture 19"/>
            <p:cNvPicPr>
              <a:picLocks noChangeAspect="1"/>
            </p:cNvPicPr>
            <p:nvPr/>
          </p:nvPicPr>
          <p:blipFill>
            <a:blip r:embed="rId4"/>
            <a:srcRect t="1693" b="10141"/>
            <a:stretch>
              <a:fillRect/>
            </a:stretch>
          </p:blipFill>
          <p:spPr>
            <a:xfrm>
              <a:off x="0" y="0"/>
              <a:ext cx="5223198" cy="2590336"/>
            </a:xfrm>
            <a:prstGeom prst="rect">
              <a:avLst/>
            </a:prstGeom>
          </p:spPr>
        </p:pic>
      </p:grpSp>
      <p:sp>
        <p:nvSpPr>
          <p:cNvPr id="20" name="TextBox 20"/>
          <p:cNvSpPr txBox="1"/>
          <p:nvPr/>
        </p:nvSpPr>
        <p:spPr>
          <a:xfrm>
            <a:off x="1773663" y="914400"/>
            <a:ext cx="7903427" cy="962660"/>
          </a:xfrm>
          <a:prstGeom prst="rect">
            <a:avLst/>
          </a:prstGeom>
        </p:spPr>
        <p:txBody>
          <a:bodyPr lIns="0" tIns="0" rIns="0" bIns="0" rtlCol="0" anchor="t">
            <a:spAutoFit/>
          </a:bodyPr>
          <a:lstStyle/>
          <a:p>
            <a:pPr>
              <a:lnSpc>
                <a:spcPts val="7839"/>
              </a:lnSpc>
            </a:pPr>
            <a:r>
              <a:rPr lang="en-US" sz="5599">
                <a:solidFill>
                  <a:srgbClr val="1A3B29"/>
                </a:solidFill>
                <a:latin typeface="Open Sauce Heavy"/>
              </a:rPr>
              <a:t>Apa Penyebabnya??</a:t>
            </a:r>
          </a:p>
        </p:txBody>
      </p:sp>
      <p:sp>
        <p:nvSpPr>
          <p:cNvPr id="22" name="TextBox 22"/>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24" name="Gambar 23">
            <a:extLst>
              <a:ext uri="{FF2B5EF4-FFF2-40B4-BE49-F238E27FC236}">
                <a16:creationId xmlns:a16="http://schemas.microsoft.com/office/drawing/2014/main" id="{6827C5C1-2F61-2BEF-512C-9178180B7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11201400" y="-3318334"/>
            <a:ext cx="9144019" cy="9144019"/>
          </a:xfrm>
          <a:prstGeom prst="rect">
            <a:avLst/>
          </a:prstGeom>
        </p:spPr>
      </p:pic>
      <p:sp>
        <p:nvSpPr>
          <p:cNvPr id="23" name="TextBox 5">
            <a:extLst>
              <a:ext uri="{FF2B5EF4-FFF2-40B4-BE49-F238E27FC236}">
                <a16:creationId xmlns:a16="http://schemas.microsoft.com/office/drawing/2014/main" id="{A800068D-273A-11E1-81D9-4DF726901754}"/>
              </a:ext>
            </a:extLst>
          </p:cNvPr>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Tree>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712638"/>
            <a:ext cx="8046795" cy="6233073"/>
          </a:xfrm>
          <a:custGeom>
            <a:avLst/>
            <a:gdLst/>
            <a:ahLst/>
            <a:cxnLst/>
            <a:rect l="l" t="t" r="r" b="b"/>
            <a:pathLst>
              <a:path w="8046795" h="6233073">
                <a:moveTo>
                  <a:pt x="0" y="0"/>
                </a:moveTo>
                <a:lnTo>
                  <a:pt x="8046795" y="0"/>
                </a:lnTo>
                <a:lnTo>
                  <a:pt x="8046795" y="6233074"/>
                </a:lnTo>
                <a:lnTo>
                  <a:pt x="0" y="623307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73663" y="1379397"/>
            <a:ext cx="6010316" cy="6899557"/>
            <a:chOff x="0" y="0"/>
            <a:chExt cx="8013755" cy="9199409"/>
          </a:xfrm>
        </p:grpSpPr>
        <p:sp>
          <p:nvSpPr>
            <p:cNvPr id="4" name="TextBox 4"/>
            <p:cNvSpPr txBox="1"/>
            <p:nvPr/>
          </p:nvSpPr>
          <p:spPr>
            <a:xfrm>
              <a:off x="0" y="-123825"/>
              <a:ext cx="8013755" cy="4440978"/>
            </a:xfrm>
            <a:prstGeom prst="rect">
              <a:avLst/>
            </a:prstGeom>
          </p:spPr>
          <p:txBody>
            <a:bodyPr lIns="0" tIns="0" rIns="0" bIns="0" rtlCol="0" anchor="t">
              <a:spAutoFit/>
            </a:bodyPr>
            <a:lstStyle/>
            <a:p>
              <a:pPr>
                <a:lnSpc>
                  <a:spcPts val="8960"/>
                </a:lnSpc>
              </a:pPr>
              <a:r>
                <a:rPr lang="en-US" sz="6400">
                  <a:solidFill>
                    <a:srgbClr val="1A3B29"/>
                  </a:solidFill>
                  <a:latin typeface="Open Sauce Heavy"/>
                </a:rPr>
                <a:t>Konsumen Beras Lokal Kalsel Tinggi</a:t>
              </a:r>
            </a:p>
          </p:txBody>
        </p:sp>
        <p:sp>
          <p:nvSpPr>
            <p:cNvPr id="5" name="TextBox 5"/>
            <p:cNvSpPr txBox="1"/>
            <p:nvPr/>
          </p:nvSpPr>
          <p:spPr>
            <a:xfrm>
              <a:off x="0" y="5234681"/>
              <a:ext cx="8013755" cy="3964728"/>
            </a:xfrm>
            <a:prstGeom prst="rect">
              <a:avLst/>
            </a:prstGeom>
          </p:spPr>
          <p:txBody>
            <a:bodyPr lIns="0" tIns="0" rIns="0" bIns="0" rtlCol="0" anchor="t">
              <a:spAutoFit/>
            </a:bodyPr>
            <a:lstStyle/>
            <a:p>
              <a:pPr>
                <a:lnSpc>
                  <a:spcPts val="2660"/>
                </a:lnSpc>
              </a:pPr>
              <a:r>
                <a:rPr lang="en-US" sz="1900" spc="38">
                  <a:solidFill>
                    <a:srgbClr val="1A3B29"/>
                  </a:solidFill>
                  <a:latin typeface="Open Sauce"/>
                </a:rPr>
                <a:t>Warga Kalimantan Selatan lebih senang mengonsumsi beras lokal. Namun seiring dengan banyaknya kebutuhan serta impor beras yang tinggi, jumlah produksi beras di Kalsel tidak sebanding dengan kebutuhan berasnya. Hal ini menyebabkan meningkatnya produksi beras sehingga terpaksa harus menaikkan harga karena kebutuhan komponen produksipun ikut bertambah.</a:t>
              </a:r>
            </a:p>
          </p:txBody>
        </p:sp>
      </p:grpSp>
      <p:sp>
        <p:nvSpPr>
          <p:cNvPr id="6" name="TextBox 6"/>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7" name="Gambar 6">
            <a:extLst>
              <a:ext uri="{FF2B5EF4-FFF2-40B4-BE49-F238E27FC236}">
                <a16:creationId xmlns:a16="http://schemas.microsoft.com/office/drawing/2014/main" id="{FC5B75AE-4AC6-0ADA-D496-CB738CD7EE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1349677">
            <a:off x="4911694" y="-5203085"/>
            <a:ext cx="9144019" cy="9144019"/>
          </a:xfrm>
          <a:prstGeom prst="rect">
            <a:avLst/>
          </a:prstGeom>
        </p:spPr>
      </p:pic>
      <p:sp>
        <p:nvSpPr>
          <p:cNvPr id="8" name="TextBox 5">
            <a:extLst>
              <a:ext uri="{FF2B5EF4-FFF2-40B4-BE49-F238E27FC236}">
                <a16:creationId xmlns:a16="http://schemas.microsoft.com/office/drawing/2014/main" id="{3CB683C3-E60C-2977-5263-DEEFCECCF2D1}"/>
              </a:ext>
            </a:extLst>
          </p:cNvPr>
          <p:cNvSpPr txBox="1"/>
          <p:nvPr/>
        </p:nvSpPr>
        <p:spPr>
          <a:xfrm>
            <a:off x="13868400" y="8964295"/>
            <a:ext cx="2923619" cy="540854"/>
          </a:xfrm>
          <a:prstGeom prst="rect">
            <a:avLst/>
          </a:prstGeom>
        </p:spPr>
        <p:txBody>
          <a:bodyPr wrap="square" lIns="0" tIns="0" rIns="0" bIns="0" rtlCol="0" anchor="t">
            <a:spAutoFit/>
          </a:bodyPr>
          <a:lstStyle/>
          <a:p>
            <a:pPr algn="r">
              <a:lnSpc>
                <a:spcPts val="2239"/>
              </a:lnSpc>
            </a:pPr>
            <a:r>
              <a:rPr lang="en-US" sz="1599" spc="31">
                <a:solidFill>
                  <a:srgbClr val="1A3B29"/>
                </a:solidFill>
                <a:latin typeface="Open Sauce"/>
              </a:rPr>
              <a:t>Source:</a:t>
            </a:r>
          </a:p>
          <a:p>
            <a:pPr marL="0" lvl="0" indent="0" algn="r">
              <a:lnSpc>
                <a:spcPts val="2240"/>
              </a:lnSpc>
              <a:spcBef>
                <a:spcPct val="0"/>
              </a:spcBef>
            </a:pPr>
            <a:r>
              <a:rPr lang="en-US" sz="1600" spc="32">
                <a:solidFill>
                  <a:srgbClr val="1A3B29"/>
                </a:solidFill>
                <a:latin typeface="Open Sauce"/>
              </a:rPr>
              <a:t>BPS Kalimantan Selatan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04914" y="1054405"/>
            <a:ext cx="9687104" cy="7728915"/>
          </a:xfrm>
          <a:custGeom>
            <a:avLst/>
            <a:gdLst/>
            <a:ahLst/>
            <a:cxnLst/>
            <a:rect l="l" t="t" r="r" b="b"/>
            <a:pathLst>
              <a:path w="9687104" h="7728915">
                <a:moveTo>
                  <a:pt x="0" y="0"/>
                </a:moveTo>
                <a:lnTo>
                  <a:pt x="9687104" y="0"/>
                </a:lnTo>
                <a:lnTo>
                  <a:pt x="9687104" y="7728915"/>
                </a:lnTo>
                <a:lnTo>
                  <a:pt x="0" y="772891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773663" y="2903286"/>
            <a:ext cx="5331251" cy="4020152"/>
            <a:chOff x="0" y="0"/>
            <a:chExt cx="7108335" cy="5360202"/>
          </a:xfrm>
        </p:grpSpPr>
        <p:sp>
          <p:nvSpPr>
            <p:cNvPr id="4" name="TextBox 4"/>
            <p:cNvSpPr txBox="1"/>
            <p:nvPr/>
          </p:nvSpPr>
          <p:spPr>
            <a:xfrm>
              <a:off x="0" y="-9525"/>
              <a:ext cx="7108335"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Jumlah Penduduk Kalsel</a:t>
              </a:r>
            </a:p>
          </p:txBody>
        </p:sp>
        <p:sp>
          <p:nvSpPr>
            <p:cNvPr id="5" name="TextBox 5"/>
            <p:cNvSpPr txBox="1"/>
            <p:nvPr/>
          </p:nvSpPr>
          <p:spPr>
            <a:xfrm>
              <a:off x="0" y="4393097"/>
              <a:ext cx="6815918" cy="9671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Jumlah penduduk di Kalimantan Selatan mencapai 41.782.290 jiwa</a:t>
              </a:r>
            </a:p>
          </p:txBody>
        </p:sp>
      </p:grpSp>
      <p:sp>
        <p:nvSpPr>
          <p:cNvPr id="6" name="TextBox 6"/>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Source:</a:t>
            </a:r>
          </a:p>
          <a:p>
            <a:pPr marL="0" lvl="0" indent="0" algn="r">
              <a:lnSpc>
                <a:spcPts val="2240"/>
              </a:lnSpc>
              <a:spcBef>
                <a:spcPct val="0"/>
              </a:spcBef>
            </a:pPr>
            <a:r>
              <a:rPr lang="en-US" sz="1600" spc="32">
                <a:solidFill>
                  <a:srgbClr val="1A3B29"/>
                </a:solidFill>
                <a:latin typeface="Open Sauce"/>
              </a:rPr>
              <a:t>data.kalselprov.go.id</a:t>
            </a:r>
          </a:p>
        </p:txBody>
      </p:sp>
      <p:sp>
        <p:nvSpPr>
          <p:cNvPr id="7" name="TextBox 7"/>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8" name="Gambar 7">
            <a:extLst>
              <a:ext uri="{FF2B5EF4-FFF2-40B4-BE49-F238E27FC236}">
                <a16:creationId xmlns:a16="http://schemas.microsoft.com/office/drawing/2014/main" id="{1565AACA-F35F-34EA-E1B0-24709225BA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4562311">
            <a:off x="-2744667" y="-5203084"/>
            <a:ext cx="9144019" cy="91440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40550" y="1466781"/>
            <a:ext cx="9451469" cy="7394847"/>
          </a:xfrm>
          <a:custGeom>
            <a:avLst/>
            <a:gdLst/>
            <a:ahLst/>
            <a:cxnLst/>
            <a:rect l="l" t="t" r="r" b="b"/>
            <a:pathLst>
              <a:path w="9451469" h="7394847">
                <a:moveTo>
                  <a:pt x="0" y="0"/>
                </a:moveTo>
                <a:lnTo>
                  <a:pt x="9451468" y="0"/>
                </a:lnTo>
                <a:lnTo>
                  <a:pt x="9451468" y="7394847"/>
                </a:lnTo>
                <a:lnTo>
                  <a:pt x="0" y="739484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4602905" y="8964295"/>
            <a:ext cx="2189114" cy="822982"/>
          </a:xfrm>
          <a:prstGeom prst="rect">
            <a:avLst/>
          </a:prstGeom>
        </p:spPr>
        <p:txBody>
          <a:bodyPr lIns="0" tIns="0" rIns="0" bIns="0" rtlCol="0" anchor="t">
            <a:spAutoFit/>
          </a:bodyPr>
          <a:lstStyle/>
          <a:p>
            <a:pPr algn="r">
              <a:lnSpc>
                <a:spcPts val="2239"/>
              </a:lnSpc>
              <a:spcBef>
                <a:spcPct val="0"/>
              </a:spcBef>
            </a:pPr>
            <a:r>
              <a:rPr lang="en-US" sz="1599" spc="31">
                <a:solidFill>
                  <a:srgbClr val="1A3B29"/>
                </a:solidFill>
                <a:latin typeface="Open Sauce" panose="020B0604020202020204" charset="0"/>
              </a:rPr>
              <a:t>source : </a:t>
            </a:r>
            <a:r>
              <a:rPr lang="en-US" sz="1600" b="0">
                <a:solidFill>
                  <a:srgbClr val="1A3B29"/>
                </a:solidFill>
                <a:effectLst/>
                <a:latin typeface="Open Sauce" panose="020B0604020202020204" charset="0"/>
              </a:rPr>
              <a:t>data.kalselprov.go.id</a:t>
            </a:r>
          </a:p>
          <a:p>
            <a:pPr marL="0" lvl="0" indent="0" algn="r">
              <a:lnSpc>
                <a:spcPts val="2239"/>
              </a:lnSpc>
              <a:spcBef>
                <a:spcPct val="0"/>
              </a:spcBef>
            </a:pPr>
            <a:endParaRPr lang="en-US" sz="1599" spc="31">
              <a:solidFill>
                <a:srgbClr val="1A3B29"/>
              </a:solidFill>
              <a:latin typeface="Open Sauce" panose="020B0604020202020204" charset="0"/>
            </a:endParaRPr>
          </a:p>
        </p:txBody>
      </p:sp>
      <p:grpSp>
        <p:nvGrpSpPr>
          <p:cNvPr id="4" name="Group 4"/>
          <p:cNvGrpSpPr/>
          <p:nvPr/>
        </p:nvGrpSpPr>
        <p:grpSpPr>
          <a:xfrm>
            <a:off x="1773663" y="2903286"/>
            <a:ext cx="5331251" cy="4020152"/>
            <a:chOff x="0" y="0"/>
            <a:chExt cx="7108335" cy="5360202"/>
          </a:xfrm>
        </p:grpSpPr>
        <p:sp>
          <p:nvSpPr>
            <p:cNvPr id="5" name="TextBox 5"/>
            <p:cNvSpPr txBox="1"/>
            <p:nvPr/>
          </p:nvSpPr>
          <p:spPr>
            <a:xfrm>
              <a:off x="0" y="-9525"/>
              <a:ext cx="7108335"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Jumlah Penduduk Kalsel</a:t>
              </a:r>
            </a:p>
          </p:txBody>
        </p:sp>
        <p:sp>
          <p:nvSpPr>
            <p:cNvPr id="6" name="TextBox 6"/>
            <p:cNvSpPr txBox="1"/>
            <p:nvPr/>
          </p:nvSpPr>
          <p:spPr>
            <a:xfrm>
              <a:off x="0" y="4393097"/>
              <a:ext cx="6815918" cy="9671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Jumlah penduduk di Kalimantan Selatan mencapai 41.782.290 jiwa</a:t>
              </a:r>
            </a:p>
          </p:txBody>
        </p:sp>
      </p:grpSp>
      <p:sp>
        <p:nvSpPr>
          <p:cNvPr id="7" name="TextBox 7"/>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10" name="Gambar 9">
            <a:extLst>
              <a:ext uri="{FF2B5EF4-FFF2-40B4-BE49-F238E27FC236}">
                <a16:creationId xmlns:a16="http://schemas.microsoft.com/office/drawing/2014/main" id="{A255E7DC-2A57-0D6E-53F7-033CCA5BCE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7255616">
            <a:off x="-5982479" y="3720792"/>
            <a:ext cx="9144019" cy="91440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189864" y="2586125"/>
            <a:ext cx="10069436" cy="5114749"/>
          </a:xfrm>
          <a:custGeom>
            <a:avLst/>
            <a:gdLst/>
            <a:ahLst/>
            <a:cxnLst/>
            <a:rect l="l" t="t" r="r" b="b"/>
            <a:pathLst>
              <a:path w="10069436" h="5114749">
                <a:moveTo>
                  <a:pt x="0" y="0"/>
                </a:moveTo>
                <a:lnTo>
                  <a:pt x="10069436" y="0"/>
                </a:lnTo>
                <a:lnTo>
                  <a:pt x="10069436" y="5114750"/>
                </a:lnTo>
                <a:lnTo>
                  <a:pt x="0" y="511475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73663" y="2793949"/>
            <a:ext cx="5331251" cy="2552700"/>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Pekerjaan di Kalimantan Selatan</a:t>
            </a:r>
          </a:p>
        </p:txBody>
      </p:sp>
      <p:sp>
        <p:nvSpPr>
          <p:cNvPr id="4" name="TextBox 4"/>
          <p:cNvSpPr txBox="1"/>
          <p:nvPr/>
        </p:nvSpPr>
        <p:spPr>
          <a:xfrm>
            <a:off x="1773663" y="5662528"/>
            <a:ext cx="5111938" cy="1108710"/>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Visualize</a:t>
            </a:r>
            <a:r>
              <a:rPr lang="en-US" sz="2100" u="none" spc="42">
                <a:solidFill>
                  <a:srgbClr val="1A3B29"/>
                </a:solidFill>
                <a:latin typeface="Open Sauce"/>
              </a:rPr>
              <a:t> your latest progress using graphs and charts. Explain the graph in 1-2 sentences.</a:t>
            </a:r>
          </a:p>
        </p:txBody>
      </p:sp>
      <p:sp>
        <p:nvSpPr>
          <p:cNvPr id="5" name="TextBox 5"/>
          <p:cNvSpPr txBox="1"/>
          <p:nvPr/>
        </p:nvSpPr>
        <p:spPr>
          <a:xfrm>
            <a:off x="13944600" y="8964295"/>
            <a:ext cx="2847419" cy="540854"/>
          </a:xfrm>
          <a:prstGeom prst="rect">
            <a:avLst/>
          </a:prstGeom>
        </p:spPr>
        <p:txBody>
          <a:bodyPr wrap="square" lIns="0" tIns="0" rIns="0" bIns="0" rtlCol="0" anchor="t">
            <a:spAutoFit/>
          </a:bodyPr>
          <a:lstStyle/>
          <a:p>
            <a:pPr algn="r">
              <a:lnSpc>
                <a:spcPts val="2239"/>
              </a:lnSpc>
            </a:pPr>
            <a:r>
              <a:rPr lang="en-US" sz="1599" spc="31">
                <a:solidFill>
                  <a:srgbClr val="1A3B29"/>
                </a:solidFill>
                <a:latin typeface="Open Sauce"/>
              </a:rPr>
              <a:t>Source:</a:t>
            </a:r>
          </a:p>
          <a:p>
            <a:pPr marL="0" lvl="0" indent="0" algn="r">
              <a:lnSpc>
                <a:spcPts val="2240"/>
              </a:lnSpc>
              <a:spcBef>
                <a:spcPct val="0"/>
              </a:spcBef>
            </a:pPr>
            <a:r>
              <a:rPr lang="en-US" sz="1600" spc="32">
                <a:solidFill>
                  <a:srgbClr val="1A3B29"/>
                </a:solidFill>
                <a:latin typeface="Open Sauce"/>
              </a:rPr>
              <a:t>BPS Kalimantan Selatan</a:t>
            </a:r>
          </a:p>
        </p:txBody>
      </p:sp>
      <p:sp>
        <p:nvSpPr>
          <p:cNvPr id="6" name="TextBox 6"/>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9" name="Freeform 2">
            <a:extLst>
              <a:ext uri="{FF2B5EF4-FFF2-40B4-BE49-F238E27FC236}">
                <a16:creationId xmlns:a16="http://schemas.microsoft.com/office/drawing/2014/main" id="{0C8035D7-0509-6055-9300-C68900D789E7}"/>
              </a:ext>
            </a:extLst>
          </p:cNvPr>
          <p:cNvSpPr/>
          <p:nvPr/>
        </p:nvSpPr>
        <p:spPr>
          <a:xfrm>
            <a:off x="5423322" y="-8496300"/>
            <a:ext cx="9451469" cy="7394847"/>
          </a:xfrm>
          <a:custGeom>
            <a:avLst/>
            <a:gdLst/>
            <a:ahLst/>
            <a:cxnLst/>
            <a:rect l="l" t="t" r="r" b="b"/>
            <a:pathLst>
              <a:path w="9451469" h="7394847">
                <a:moveTo>
                  <a:pt x="0" y="0"/>
                </a:moveTo>
                <a:lnTo>
                  <a:pt x="9451468" y="0"/>
                </a:lnTo>
                <a:lnTo>
                  <a:pt x="9451468" y="7394847"/>
                </a:lnTo>
                <a:lnTo>
                  <a:pt x="0" y="7394847"/>
                </a:lnTo>
                <a:lnTo>
                  <a:pt x="0" y="0"/>
                </a:lnTo>
                <a:close/>
              </a:path>
            </a:pathLst>
          </a:custGeom>
          <a:blipFill>
            <a:blip r:embed="rId3"/>
            <a:stretch>
              <a:fillRect/>
            </a:stretch>
          </a:blipFill>
        </p:spPr>
        <p:txBody>
          <a:bodyPr/>
          <a:lstStyle/>
          <a:p>
            <a:endParaRPr lang="en-US"/>
          </a:p>
        </p:txBody>
      </p:sp>
      <p:sp>
        <p:nvSpPr>
          <p:cNvPr id="10" name="TextBox 3">
            <a:extLst>
              <a:ext uri="{FF2B5EF4-FFF2-40B4-BE49-F238E27FC236}">
                <a16:creationId xmlns:a16="http://schemas.microsoft.com/office/drawing/2014/main" id="{A153CFB0-61E7-208A-6DC0-6809B49D7811}"/>
              </a:ext>
            </a:extLst>
          </p:cNvPr>
          <p:cNvSpPr txBox="1"/>
          <p:nvPr/>
        </p:nvSpPr>
        <p:spPr>
          <a:xfrm>
            <a:off x="12685677" y="-998786"/>
            <a:ext cx="2189114" cy="549910"/>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database.com</a:t>
            </a:r>
          </a:p>
        </p:txBody>
      </p:sp>
      <p:grpSp>
        <p:nvGrpSpPr>
          <p:cNvPr id="11" name="Group 4">
            <a:extLst>
              <a:ext uri="{FF2B5EF4-FFF2-40B4-BE49-F238E27FC236}">
                <a16:creationId xmlns:a16="http://schemas.microsoft.com/office/drawing/2014/main" id="{23A0744B-CF8F-AB1F-1DEF-BDF9436E55A6}"/>
              </a:ext>
            </a:extLst>
          </p:cNvPr>
          <p:cNvGrpSpPr/>
          <p:nvPr/>
        </p:nvGrpSpPr>
        <p:grpSpPr>
          <a:xfrm>
            <a:off x="-143565" y="-7059795"/>
            <a:ext cx="5331251" cy="4020152"/>
            <a:chOff x="0" y="0"/>
            <a:chExt cx="7108335" cy="5360202"/>
          </a:xfrm>
        </p:grpSpPr>
        <p:sp>
          <p:nvSpPr>
            <p:cNvPr id="12" name="TextBox 5">
              <a:extLst>
                <a:ext uri="{FF2B5EF4-FFF2-40B4-BE49-F238E27FC236}">
                  <a16:creationId xmlns:a16="http://schemas.microsoft.com/office/drawing/2014/main" id="{477F77DD-4EAB-32C6-332F-29D85A1E2281}"/>
                </a:ext>
              </a:extLst>
            </p:cNvPr>
            <p:cNvSpPr txBox="1"/>
            <p:nvPr/>
          </p:nvSpPr>
          <p:spPr>
            <a:xfrm>
              <a:off x="0" y="-9525"/>
              <a:ext cx="7108335"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Jumlah Penduduk Kalsel</a:t>
              </a:r>
            </a:p>
          </p:txBody>
        </p:sp>
        <p:sp>
          <p:nvSpPr>
            <p:cNvPr id="13" name="TextBox 6">
              <a:extLst>
                <a:ext uri="{FF2B5EF4-FFF2-40B4-BE49-F238E27FC236}">
                  <a16:creationId xmlns:a16="http://schemas.microsoft.com/office/drawing/2014/main" id="{B3E29570-2F88-80F9-451A-F1FF390150A2}"/>
                </a:ext>
              </a:extLst>
            </p:cNvPr>
            <p:cNvSpPr txBox="1"/>
            <p:nvPr/>
          </p:nvSpPr>
          <p:spPr>
            <a:xfrm>
              <a:off x="0" y="4393097"/>
              <a:ext cx="6815918" cy="9671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Jumlah penduduk di Kalimantan Selatan mencapai 41.782.290 jiwa</a:t>
              </a:r>
            </a:p>
          </p:txBody>
        </p:sp>
      </p:grpSp>
      <p:sp>
        <p:nvSpPr>
          <p:cNvPr id="14" name="TextBox 7">
            <a:extLst>
              <a:ext uri="{FF2B5EF4-FFF2-40B4-BE49-F238E27FC236}">
                <a16:creationId xmlns:a16="http://schemas.microsoft.com/office/drawing/2014/main" id="{263EF000-5865-42D0-3906-3BEFCBF93D4A}"/>
              </a:ext>
            </a:extLst>
          </p:cNvPr>
          <p:cNvSpPr txBox="1"/>
          <p:nvPr/>
        </p:nvSpPr>
        <p:spPr>
          <a:xfrm>
            <a:off x="-143565" y="-989261"/>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16" name="Gambar 15">
            <a:extLst>
              <a:ext uri="{FF2B5EF4-FFF2-40B4-BE49-F238E27FC236}">
                <a16:creationId xmlns:a16="http://schemas.microsoft.com/office/drawing/2014/main" id="{48B8A513-05D3-3F01-0E6F-8C4FE8442D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35617">
            <a:off x="2163773" y="6330319"/>
            <a:ext cx="8007210" cy="80072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4"/>
          <p:cNvGrpSpPr/>
          <p:nvPr/>
        </p:nvGrpSpPr>
        <p:grpSpPr>
          <a:xfrm>
            <a:off x="1773663" y="2379611"/>
            <a:ext cx="5331251" cy="5239352"/>
            <a:chOff x="0" y="0"/>
            <a:chExt cx="7108335" cy="6985802"/>
          </a:xfrm>
        </p:grpSpPr>
        <p:sp>
          <p:nvSpPr>
            <p:cNvPr id="35" name="TextBox 35"/>
            <p:cNvSpPr txBox="1"/>
            <p:nvPr/>
          </p:nvSpPr>
          <p:spPr>
            <a:xfrm>
              <a:off x="0" y="-9525"/>
              <a:ext cx="7108335" cy="45307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Rata-Rata Pendapatan Perkapita di Kalsel</a:t>
              </a:r>
            </a:p>
          </p:txBody>
        </p:sp>
        <p:sp>
          <p:nvSpPr>
            <p:cNvPr id="36" name="TextBox 36"/>
            <p:cNvSpPr txBox="1"/>
            <p:nvPr/>
          </p:nvSpPr>
          <p:spPr>
            <a:xfrm>
              <a:off x="0" y="5523397"/>
              <a:ext cx="6815918" cy="14624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Visualize</a:t>
              </a:r>
              <a:r>
                <a:rPr lang="en-US" sz="2100" u="none" spc="42">
                  <a:solidFill>
                    <a:srgbClr val="1A3B29"/>
                  </a:solidFill>
                  <a:latin typeface="Open Sauce"/>
                </a:rPr>
                <a:t> your latest progress using graphs and charts. Explain the graph in 1-2 sentences.</a:t>
              </a:r>
            </a:p>
          </p:txBody>
        </p:sp>
      </p:grpSp>
      <p:sp>
        <p:nvSpPr>
          <p:cNvPr id="37" name="TextBox 37"/>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38" name="TextBox 38"/>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39" name="TextBox 39"/>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40" name="Freeform 2">
            <a:extLst>
              <a:ext uri="{FF2B5EF4-FFF2-40B4-BE49-F238E27FC236}">
                <a16:creationId xmlns:a16="http://schemas.microsoft.com/office/drawing/2014/main" id="{E81BA525-6696-E1A7-3572-2D587C5C4845}"/>
              </a:ext>
            </a:extLst>
          </p:cNvPr>
          <p:cNvSpPr/>
          <p:nvPr/>
        </p:nvSpPr>
        <p:spPr>
          <a:xfrm>
            <a:off x="14401800" y="-7907168"/>
            <a:ext cx="10069436" cy="5114749"/>
          </a:xfrm>
          <a:custGeom>
            <a:avLst/>
            <a:gdLst/>
            <a:ahLst/>
            <a:cxnLst/>
            <a:rect l="l" t="t" r="r" b="b"/>
            <a:pathLst>
              <a:path w="10069436" h="5114749">
                <a:moveTo>
                  <a:pt x="0" y="0"/>
                </a:moveTo>
                <a:lnTo>
                  <a:pt x="10069436" y="0"/>
                </a:lnTo>
                <a:lnTo>
                  <a:pt x="10069436" y="5114750"/>
                </a:lnTo>
                <a:lnTo>
                  <a:pt x="0" y="5114750"/>
                </a:lnTo>
                <a:lnTo>
                  <a:pt x="0" y="0"/>
                </a:lnTo>
                <a:close/>
              </a:path>
            </a:pathLst>
          </a:custGeom>
          <a:blipFill>
            <a:blip r:embed="rId2"/>
            <a:stretch>
              <a:fillRect/>
            </a:stretch>
          </a:blipFill>
        </p:spPr>
        <p:txBody>
          <a:bodyPr/>
          <a:lstStyle/>
          <a:p>
            <a:endParaRPr lang="en-US"/>
          </a:p>
        </p:txBody>
      </p:sp>
      <p:sp>
        <p:nvSpPr>
          <p:cNvPr id="41" name="TextBox 3">
            <a:extLst>
              <a:ext uri="{FF2B5EF4-FFF2-40B4-BE49-F238E27FC236}">
                <a16:creationId xmlns:a16="http://schemas.microsoft.com/office/drawing/2014/main" id="{A84E7F54-F8BD-0CEF-D884-C93B402FF9D1}"/>
              </a:ext>
            </a:extLst>
          </p:cNvPr>
          <p:cNvSpPr txBox="1"/>
          <p:nvPr/>
        </p:nvSpPr>
        <p:spPr>
          <a:xfrm>
            <a:off x="8985599" y="-7699344"/>
            <a:ext cx="5331251" cy="2552700"/>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Pekerjaan di Kalimantan Selatan</a:t>
            </a:r>
          </a:p>
        </p:txBody>
      </p:sp>
      <p:sp>
        <p:nvSpPr>
          <p:cNvPr id="42" name="TextBox 4">
            <a:extLst>
              <a:ext uri="{FF2B5EF4-FFF2-40B4-BE49-F238E27FC236}">
                <a16:creationId xmlns:a16="http://schemas.microsoft.com/office/drawing/2014/main" id="{A3EAB41E-FF42-25C8-082D-A05434BE5A64}"/>
              </a:ext>
            </a:extLst>
          </p:cNvPr>
          <p:cNvSpPr txBox="1"/>
          <p:nvPr/>
        </p:nvSpPr>
        <p:spPr>
          <a:xfrm>
            <a:off x="8985599" y="-4830765"/>
            <a:ext cx="5111938" cy="1108710"/>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Visualize</a:t>
            </a:r>
            <a:r>
              <a:rPr lang="en-US" sz="2100" u="none" spc="42">
                <a:solidFill>
                  <a:srgbClr val="1A3B29"/>
                </a:solidFill>
                <a:latin typeface="Open Sauce"/>
              </a:rPr>
              <a:t> your latest progress using graphs and charts. Explain the graph in 1-2 sentences.</a:t>
            </a:r>
          </a:p>
        </p:txBody>
      </p:sp>
      <p:sp>
        <p:nvSpPr>
          <p:cNvPr id="43" name="TextBox 5">
            <a:extLst>
              <a:ext uri="{FF2B5EF4-FFF2-40B4-BE49-F238E27FC236}">
                <a16:creationId xmlns:a16="http://schemas.microsoft.com/office/drawing/2014/main" id="{67425B40-1338-7406-0E57-9C3F75A6034F}"/>
              </a:ext>
            </a:extLst>
          </p:cNvPr>
          <p:cNvSpPr txBox="1"/>
          <p:nvPr/>
        </p:nvSpPr>
        <p:spPr>
          <a:xfrm>
            <a:off x="21814841" y="-1528998"/>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44" name="TextBox 6">
            <a:extLst>
              <a:ext uri="{FF2B5EF4-FFF2-40B4-BE49-F238E27FC236}">
                <a16:creationId xmlns:a16="http://schemas.microsoft.com/office/drawing/2014/main" id="{8CDD84E0-CEDD-FB63-28E6-D814F742C1F9}"/>
              </a:ext>
            </a:extLst>
          </p:cNvPr>
          <p:cNvSpPr txBox="1"/>
          <p:nvPr/>
        </p:nvSpPr>
        <p:spPr>
          <a:xfrm>
            <a:off x="8985599" y="-1519473"/>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45" name="Gambar 44">
            <a:extLst>
              <a:ext uri="{FF2B5EF4-FFF2-40B4-BE49-F238E27FC236}">
                <a16:creationId xmlns:a16="http://schemas.microsoft.com/office/drawing/2014/main" id="{F11A32E5-3C7F-12B1-1866-D104950399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2448197">
            <a:off x="-4480499" y="-3894648"/>
            <a:ext cx="10144714" cy="10144714"/>
          </a:xfrm>
          <a:prstGeom prst="rect">
            <a:avLst/>
          </a:prstGeom>
        </p:spPr>
      </p:pic>
      <p:sp>
        <p:nvSpPr>
          <p:cNvPr id="46" name="Freeform 2">
            <a:extLst>
              <a:ext uri="{FF2B5EF4-FFF2-40B4-BE49-F238E27FC236}">
                <a16:creationId xmlns:a16="http://schemas.microsoft.com/office/drawing/2014/main" id="{8C626A34-E86D-B7BA-A0BF-207AF253FFAC}"/>
              </a:ext>
            </a:extLst>
          </p:cNvPr>
          <p:cNvSpPr/>
          <p:nvPr/>
        </p:nvSpPr>
        <p:spPr>
          <a:xfrm>
            <a:off x="13644574" y="11028104"/>
            <a:ext cx="8072425" cy="6231196"/>
          </a:xfrm>
          <a:custGeom>
            <a:avLst/>
            <a:gdLst/>
            <a:ahLst/>
            <a:cxnLst/>
            <a:rect l="l" t="t" r="r" b="b"/>
            <a:pathLst>
              <a:path w="8072425" h="6231196">
                <a:moveTo>
                  <a:pt x="0" y="0"/>
                </a:moveTo>
                <a:lnTo>
                  <a:pt x="8072425" y="0"/>
                </a:lnTo>
                <a:lnTo>
                  <a:pt x="8072425" y="6231196"/>
                </a:lnTo>
                <a:lnTo>
                  <a:pt x="0" y="6231196"/>
                </a:lnTo>
                <a:lnTo>
                  <a:pt x="0" y="0"/>
                </a:lnTo>
                <a:close/>
              </a:path>
            </a:pathLst>
          </a:custGeom>
          <a:blipFill>
            <a:blip r:embed="rId4"/>
            <a:stretch>
              <a:fillRect/>
            </a:stretch>
          </a:blipFill>
        </p:spPr>
        <p:txBody>
          <a:bodyPr/>
          <a:lstStyle/>
          <a:p>
            <a:endParaRPr lang="en-US"/>
          </a:p>
        </p:txBody>
      </p:sp>
      <p:grpSp>
        <p:nvGrpSpPr>
          <p:cNvPr id="47" name="Group 3">
            <a:extLst>
              <a:ext uri="{FF2B5EF4-FFF2-40B4-BE49-F238E27FC236}">
                <a16:creationId xmlns:a16="http://schemas.microsoft.com/office/drawing/2014/main" id="{BD3F34AC-DD0C-B365-F78B-7A5D4E78EF9F}"/>
              </a:ext>
            </a:extLst>
          </p:cNvPr>
          <p:cNvGrpSpPr/>
          <p:nvPr/>
        </p:nvGrpSpPr>
        <p:grpSpPr>
          <a:xfrm>
            <a:off x="6698644" y="10929569"/>
            <a:ext cx="5331251" cy="4391627"/>
            <a:chOff x="0" y="0"/>
            <a:chExt cx="7108335" cy="5855502"/>
          </a:xfrm>
        </p:grpSpPr>
        <p:sp>
          <p:nvSpPr>
            <p:cNvPr id="48" name="TextBox 4">
              <a:extLst>
                <a:ext uri="{FF2B5EF4-FFF2-40B4-BE49-F238E27FC236}">
                  <a16:creationId xmlns:a16="http://schemas.microsoft.com/office/drawing/2014/main" id="{04D66CEB-3082-6248-BEAF-0F6DFC646425}"/>
                </a:ext>
              </a:extLst>
            </p:cNvPr>
            <p:cNvSpPr txBox="1"/>
            <p:nvPr/>
          </p:nvSpPr>
          <p:spPr>
            <a:xfrm>
              <a:off x="0" y="-9525"/>
              <a:ext cx="7108335"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Import Beras Kalimantan Selatan</a:t>
              </a:r>
            </a:p>
          </p:txBody>
        </p:sp>
        <p:sp>
          <p:nvSpPr>
            <p:cNvPr id="49" name="TextBox 5">
              <a:extLst>
                <a:ext uri="{FF2B5EF4-FFF2-40B4-BE49-F238E27FC236}">
                  <a16:creationId xmlns:a16="http://schemas.microsoft.com/office/drawing/2014/main" id="{523B3B45-7271-F582-E127-D88706A1D815}"/>
                </a:ext>
              </a:extLst>
            </p:cNvPr>
            <p:cNvSpPr txBox="1"/>
            <p:nvPr/>
          </p:nvSpPr>
          <p:spPr>
            <a:xfrm>
              <a:off x="0" y="4393097"/>
              <a:ext cx="6815918" cy="14624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Visualize</a:t>
              </a:r>
              <a:r>
                <a:rPr lang="en-US" sz="2100" u="none" spc="42">
                  <a:solidFill>
                    <a:srgbClr val="1A3B29"/>
                  </a:solidFill>
                  <a:latin typeface="Open Sauce"/>
                </a:rPr>
                <a:t> your latest progress using graphs and charts. Explain the graph in 1-2 sentences.</a:t>
              </a:r>
            </a:p>
          </p:txBody>
        </p:sp>
      </p:grpSp>
      <p:sp>
        <p:nvSpPr>
          <p:cNvPr id="50" name="TextBox 6">
            <a:extLst>
              <a:ext uri="{FF2B5EF4-FFF2-40B4-BE49-F238E27FC236}">
                <a16:creationId xmlns:a16="http://schemas.microsoft.com/office/drawing/2014/main" id="{84F0C344-4EC5-0877-6FDE-C829C575E9E0}"/>
              </a:ext>
            </a:extLst>
          </p:cNvPr>
          <p:cNvSpPr txBox="1"/>
          <p:nvPr/>
        </p:nvSpPr>
        <p:spPr>
          <a:xfrm>
            <a:off x="19527886" y="17090390"/>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51" name="TextBox 7">
            <a:extLst>
              <a:ext uri="{FF2B5EF4-FFF2-40B4-BE49-F238E27FC236}">
                <a16:creationId xmlns:a16="http://schemas.microsoft.com/office/drawing/2014/main" id="{3D399933-1CBF-FAD9-5575-730BA7ACB78F}"/>
              </a:ext>
            </a:extLst>
          </p:cNvPr>
          <p:cNvSpPr txBox="1"/>
          <p:nvPr/>
        </p:nvSpPr>
        <p:spPr>
          <a:xfrm>
            <a:off x="19527886" y="17090390"/>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52" name="TextBox 8">
            <a:extLst>
              <a:ext uri="{FF2B5EF4-FFF2-40B4-BE49-F238E27FC236}">
                <a16:creationId xmlns:a16="http://schemas.microsoft.com/office/drawing/2014/main" id="{BE90D91B-FED9-62F2-B16C-320819306208}"/>
              </a:ext>
            </a:extLst>
          </p:cNvPr>
          <p:cNvSpPr txBox="1"/>
          <p:nvPr/>
        </p:nvSpPr>
        <p:spPr>
          <a:xfrm>
            <a:off x="6698644" y="17099915"/>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pic>
        <p:nvPicPr>
          <p:cNvPr id="54" name="Gambar 53">
            <a:extLst>
              <a:ext uri="{FF2B5EF4-FFF2-40B4-BE49-F238E27FC236}">
                <a16:creationId xmlns:a16="http://schemas.microsoft.com/office/drawing/2014/main" id="{F39721DA-C69F-1707-78BA-39E4ED2376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9777747">
            <a:off x="17279728" y="1066523"/>
            <a:ext cx="10144714" cy="10144714"/>
          </a:xfrm>
          <a:prstGeom prst="rect">
            <a:avLst/>
          </a:prstGeom>
        </p:spPr>
      </p:pic>
      <p:sp>
        <p:nvSpPr>
          <p:cNvPr id="55" name="Freeform 2">
            <a:extLst>
              <a:ext uri="{FF2B5EF4-FFF2-40B4-BE49-F238E27FC236}">
                <a16:creationId xmlns:a16="http://schemas.microsoft.com/office/drawing/2014/main" id="{A8C2E3A0-44C2-FE4A-0CE0-10A2823E4911}"/>
              </a:ext>
            </a:extLst>
          </p:cNvPr>
          <p:cNvSpPr/>
          <p:nvPr/>
        </p:nvSpPr>
        <p:spPr>
          <a:xfrm>
            <a:off x="7337379" y="2031664"/>
            <a:ext cx="9921921" cy="6223673"/>
          </a:xfrm>
          <a:custGeom>
            <a:avLst/>
            <a:gdLst/>
            <a:ahLst/>
            <a:cxnLst/>
            <a:rect l="l" t="t" r="r" b="b"/>
            <a:pathLst>
              <a:path w="9921921" h="6223673">
                <a:moveTo>
                  <a:pt x="0" y="0"/>
                </a:moveTo>
                <a:lnTo>
                  <a:pt x="9921921" y="0"/>
                </a:lnTo>
                <a:lnTo>
                  <a:pt x="9921921" y="6223672"/>
                </a:lnTo>
                <a:lnTo>
                  <a:pt x="0" y="6223672"/>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1028700"/>
            <a:ext cx="6582000" cy="4384344"/>
          </a:xfrm>
          <a:custGeom>
            <a:avLst/>
            <a:gdLst/>
            <a:ahLst/>
            <a:cxnLst/>
            <a:rect l="l" t="t" r="r" b="b"/>
            <a:pathLst>
              <a:path w="6582000" h="4384344">
                <a:moveTo>
                  <a:pt x="0" y="0"/>
                </a:moveTo>
                <a:lnTo>
                  <a:pt x="6582000" y="0"/>
                </a:lnTo>
                <a:lnTo>
                  <a:pt x="6582000" y="4384344"/>
                </a:lnTo>
                <a:lnTo>
                  <a:pt x="0" y="438434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2606781" y="2604753"/>
            <a:ext cx="5331251" cy="3648677"/>
            <a:chOff x="0" y="0"/>
            <a:chExt cx="7108335" cy="4864902"/>
          </a:xfrm>
        </p:grpSpPr>
        <p:sp>
          <p:nvSpPr>
            <p:cNvPr id="4" name="TextBox 4"/>
            <p:cNvSpPr txBox="1"/>
            <p:nvPr/>
          </p:nvSpPr>
          <p:spPr>
            <a:xfrm>
              <a:off x="0" y="-9525"/>
              <a:ext cx="7108335"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Import Beras Kalimantan Selatan</a:t>
              </a:r>
            </a:p>
          </p:txBody>
        </p:sp>
        <p:sp>
          <p:nvSpPr>
            <p:cNvPr id="5" name="TextBox 5"/>
            <p:cNvSpPr txBox="1"/>
            <p:nvPr/>
          </p:nvSpPr>
          <p:spPr>
            <a:xfrm>
              <a:off x="0" y="4393097"/>
              <a:ext cx="6815918" cy="471805"/>
            </a:xfrm>
            <a:prstGeom prst="rect">
              <a:avLst/>
            </a:prstGeom>
          </p:spPr>
          <p:txBody>
            <a:bodyPr lIns="0" tIns="0" rIns="0" bIns="0" rtlCol="0" anchor="t">
              <a:spAutoFit/>
            </a:bodyPr>
            <a:lstStyle/>
            <a:p>
              <a:pPr>
                <a:lnSpc>
                  <a:spcPts val="2940"/>
                </a:lnSpc>
              </a:pPr>
              <a:endParaRPr/>
            </a:p>
          </p:txBody>
        </p:sp>
      </p:grpSp>
      <p:sp>
        <p:nvSpPr>
          <p:cNvPr id="6" name="TextBox 6"/>
          <p:cNvSpPr txBox="1"/>
          <p:nvPr/>
        </p:nvSpPr>
        <p:spPr>
          <a:xfrm>
            <a:off x="11432465" y="8964295"/>
            <a:ext cx="535955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Source:</a:t>
            </a:r>
          </a:p>
          <a:p>
            <a:pPr marL="0" lvl="0" indent="0" algn="r">
              <a:lnSpc>
                <a:spcPts val="2240"/>
              </a:lnSpc>
              <a:spcBef>
                <a:spcPct val="0"/>
              </a:spcBef>
            </a:pPr>
            <a:r>
              <a:rPr lang="en-US" sz="1600" spc="32">
                <a:solidFill>
                  <a:srgbClr val="1A3B29"/>
                </a:solidFill>
                <a:latin typeface="Open Sauce"/>
              </a:rPr>
              <a:t>Ketua Bulog dan PERUM Bulog Kalimantan Selatan </a:t>
            </a:r>
          </a:p>
        </p:txBody>
      </p:sp>
      <p:sp>
        <p:nvSpPr>
          <p:cNvPr id="7" name="TextBox 7"/>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8" name="TextBox 8"/>
          <p:cNvSpPr txBox="1"/>
          <p:nvPr/>
        </p:nvSpPr>
        <p:spPr>
          <a:xfrm>
            <a:off x="8663111" y="3714092"/>
            <a:ext cx="8596189" cy="323215"/>
          </a:xfrm>
          <a:prstGeom prst="rect">
            <a:avLst/>
          </a:prstGeom>
        </p:spPr>
        <p:txBody>
          <a:bodyPr lIns="0" tIns="0" rIns="0" bIns="0" rtlCol="0" anchor="t">
            <a:spAutoFit/>
          </a:bodyPr>
          <a:lstStyle/>
          <a:p>
            <a:pPr>
              <a:lnSpc>
                <a:spcPts val="2659"/>
              </a:lnSpc>
            </a:pPr>
            <a:endParaRPr/>
          </a:p>
        </p:txBody>
      </p:sp>
      <p:sp>
        <p:nvSpPr>
          <p:cNvPr id="9" name="TextBox 9"/>
          <p:cNvSpPr txBox="1"/>
          <p:nvPr/>
        </p:nvSpPr>
        <p:spPr>
          <a:xfrm>
            <a:off x="1773663" y="6196280"/>
            <a:ext cx="15933446" cy="1470747"/>
          </a:xfrm>
          <a:prstGeom prst="rect">
            <a:avLst/>
          </a:prstGeom>
        </p:spPr>
        <p:txBody>
          <a:bodyPr lIns="0" tIns="0" rIns="0" bIns="0" rtlCol="0" anchor="t">
            <a:spAutoFit/>
          </a:bodyPr>
          <a:lstStyle/>
          <a:p>
            <a:pPr algn="ctr">
              <a:lnSpc>
                <a:spcPts val="3932"/>
              </a:lnSpc>
            </a:pPr>
            <a:r>
              <a:rPr lang="en-US" sz="2809" spc="56">
                <a:solidFill>
                  <a:srgbClr val="1A3B29"/>
                </a:solidFill>
                <a:latin typeface="Open Sauce"/>
              </a:rPr>
              <a:t>Terjadi import beras pada quarter pertama tahun ini sebesar 5000 ton </a:t>
            </a:r>
          </a:p>
          <a:p>
            <a:pPr algn="ctr">
              <a:lnSpc>
                <a:spcPts val="3932"/>
              </a:lnSpc>
            </a:pPr>
            <a:endParaRPr lang="en-US" sz="2809" spc="56">
              <a:solidFill>
                <a:srgbClr val="1A3B29"/>
              </a:solidFill>
              <a:latin typeface="Open Sauce"/>
            </a:endParaRPr>
          </a:p>
          <a:p>
            <a:pPr algn="ctr">
              <a:lnSpc>
                <a:spcPts val="3932"/>
              </a:lnSpc>
              <a:spcBef>
                <a:spcPct val="0"/>
              </a:spcBef>
            </a:pPr>
            <a:r>
              <a:rPr lang="en-US" sz="2809" spc="56">
                <a:solidFill>
                  <a:srgbClr val="1A3B29"/>
                </a:solidFill>
                <a:latin typeface="Open Sauce"/>
              </a:rPr>
              <a:t>Dan 3500 ton lagi menjelang akhir tahun</a:t>
            </a:r>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6041"/>
        </a:solidFill>
        <a:effectLst/>
      </p:bgPr>
    </p:bg>
    <p:spTree>
      <p:nvGrpSpPr>
        <p:cNvPr id="1" name=""/>
        <p:cNvGrpSpPr/>
        <p:nvPr/>
      </p:nvGrpSpPr>
      <p:grpSpPr>
        <a:xfrm>
          <a:off x="0" y="0"/>
          <a:ext cx="0" cy="0"/>
          <a:chOff x="0" y="0"/>
          <a:chExt cx="0" cy="0"/>
        </a:xfrm>
      </p:grpSpPr>
      <p:sp>
        <p:nvSpPr>
          <p:cNvPr id="2" name="TextBox 2"/>
          <p:cNvSpPr txBox="1"/>
          <p:nvPr/>
        </p:nvSpPr>
        <p:spPr>
          <a:xfrm>
            <a:off x="1773663" y="8973820"/>
            <a:ext cx="2189114"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FFFFFF"/>
                </a:solidFill>
                <a:latin typeface="Open Sauce"/>
              </a:rPr>
              <a:t>Sustainable Development Goals</a:t>
            </a:r>
          </a:p>
        </p:txBody>
      </p:sp>
      <p:sp>
        <p:nvSpPr>
          <p:cNvPr id="3" name="TextBox 3"/>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FFFFFF"/>
                </a:solidFill>
                <a:latin typeface="Open Sauce"/>
              </a:rPr>
              <a:t>Date:</a:t>
            </a:r>
          </a:p>
          <a:p>
            <a:pPr marL="0" lvl="0" indent="0" algn="r">
              <a:lnSpc>
                <a:spcPts val="2240"/>
              </a:lnSpc>
              <a:spcBef>
                <a:spcPct val="0"/>
              </a:spcBef>
            </a:pPr>
            <a:r>
              <a:rPr lang="en-US" sz="1600" spc="32">
                <a:solidFill>
                  <a:srgbClr val="FFFFFF"/>
                </a:solidFill>
                <a:latin typeface="Open Sauce"/>
              </a:rPr>
              <a:t>March 20, 2025</a:t>
            </a:r>
          </a:p>
        </p:txBody>
      </p:sp>
      <p:grpSp>
        <p:nvGrpSpPr>
          <p:cNvPr id="4" name="Group 4"/>
          <p:cNvGrpSpPr/>
          <p:nvPr/>
        </p:nvGrpSpPr>
        <p:grpSpPr>
          <a:xfrm>
            <a:off x="1773663" y="2782788"/>
            <a:ext cx="2829329" cy="2829329"/>
            <a:chOff x="0" y="0"/>
            <a:chExt cx="3772439" cy="3772439"/>
          </a:xfrm>
        </p:grpSpPr>
        <p:grpSp>
          <p:nvGrpSpPr>
            <p:cNvPr id="5" name="Group 5"/>
            <p:cNvGrpSpPr>
              <a:grpSpLocks noChangeAspect="1"/>
            </p:cNvGrpSpPr>
            <p:nvPr/>
          </p:nvGrpSpPr>
          <p:grpSpPr>
            <a:xfrm>
              <a:off x="0" y="0"/>
              <a:ext cx="3772439" cy="3772439"/>
              <a:chOff x="0" y="0"/>
              <a:chExt cx="2540000" cy="2540000"/>
            </a:xfrm>
          </p:grpSpPr>
          <p:sp>
            <p:nvSpPr>
              <p:cNvPr id="6" name="Freeform 6"/>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256035"/>
                    </a:lnTo>
                    <a:cubicBezTo>
                      <a:pt x="968661" y="254407"/>
                      <a:pt x="631553" y="447698"/>
                      <a:pt x="449049" y="762719"/>
                    </a:cubicBezTo>
                    <a:cubicBezTo>
                      <a:pt x="266545" y="1077739"/>
                      <a:pt x="266545" y="1466331"/>
                      <a:pt x="449049" y="1781351"/>
                    </a:cubicBezTo>
                    <a:cubicBezTo>
                      <a:pt x="631553" y="2096372"/>
                      <a:pt x="968661" y="2289663"/>
                      <a:pt x="1332725" y="2288035"/>
                    </a:cubicBezTo>
                    <a:cubicBezTo>
                      <a:pt x="1696789" y="2289663"/>
                      <a:pt x="2033897" y="2096372"/>
                      <a:pt x="2216401" y="1781351"/>
                    </a:cubicBezTo>
                    <a:cubicBezTo>
                      <a:pt x="2398905" y="1466331"/>
                      <a:pt x="2398905" y="1077739"/>
                      <a:pt x="2216401" y="762719"/>
                    </a:cubicBezTo>
                    <a:cubicBezTo>
                      <a:pt x="2033897" y="447698"/>
                      <a:pt x="1696789" y="254407"/>
                      <a:pt x="1332725" y="256035"/>
                    </a:cubicBezTo>
                    <a:close/>
                  </a:path>
                </a:pathLst>
              </a:custGeom>
              <a:solidFill>
                <a:srgbClr val="608973"/>
              </a:solidFill>
            </p:spPr>
            <p:txBody>
              <a:bodyPr/>
              <a:lstStyle/>
              <a:p>
                <a:endParaRPr lang="en-US"/>
              </a:p>
            </p:txBody>
          </p:sp>
          <p:sp>
            <p:nvSpPr>
              <p:cNvPr id="7" name="Freeform 7"/>
              <p:cNvSpPr/>
              <p:nvPr/>
            </p:nvSpPr>
            <p:spPr>
              <a:xfrm>
                <a:off x="-115282" y="0"/>
                <a:ext cx="2751000" cy="2674686"/>
              </a:xfrm>
              <a:custGeom>
                <a:avLst/>
                <a:gdLst/>
                <a:ahLst/>
                <a:cxnLst/>
                <a:rect l="l" t="t" r="r" b="b"/>
                <a:pathLst>
                  <a:path w="2751000" h="2674686">
                    <a:moveTo>
                      <a:pt x="1385282" y="0"/>
                    </a:moveTo>
                    <a:cubicBezTo>
                      <a:pt x="1987419" y="0"/>
                      <a:pt x="2506789" y="422834"/>
                      <a:pt x="2628895" y="1012460"/>
                    </a:cubicBezTo>
                    <a:cubicBezTo>
                      <a:pt x="2751001" y="1602086"/>
                      <a:pt x="2442273" y="2196411"/>
                      <a:pt x="1889660" y="2435548"/>
                    </a:cubicBezTo>
                    <a:cubicBezTo>
                      <a:pt x="1337046" y="2674686"/>
                      <a:pt x="692464" y="2492895"/>
                      <a:pt x="346232" y="2000257"/>
                    </a:cubicBezTo>
                    <a:cubicBezTo>
                      <a:pt x="0" y="1507619"/>
                      <a:pt x="47301" y="839564"/>
                      <a:pt x="459492" y="400625"/>
                    </a:cubicBezTo>
                    <a:lnTo>
                      <a:pt x="644650" y="574500"/>
                    </a:lnTo>
                    <a:cubicBezTo>
                      <a:pt x="314897" y="925651"/>
                      <a:pt x="277057" y="1460095"/>
                      <a:pt x="554042" y="1854205"/>
                    </a:cubicBezTo>
                    <a:cubicBezTo>
                      <a:pt x="831027" y="2248315"/>
                      <a:pt x="1346693" y="2393748"/>
                      <a:pt x="1788784" y="2202439"/>
                    </a:cubicBezTo>
                    <a:cubicBezTo>
                      <a:pt x="2230875" y="2011129"/>
                      <a:pt x="2477857" y="1535669"/>
                      <a:pt x="2380172" y="1063968"/>
                    </a:cubicBezTo>
                    <a:cubicBezTo>
                      <a:pt x="2282488" y="592267"/>
                      <a:pt x="1866991" y="254000"/>
                      <a:pt x="1385282" y="254000"/>
                    </a:cubicBezTo>
                    <a:close/>
                  </a:path>
                </a:pathLst>
              </a:custGeom>
              <a:solidFill>
                <a:srgbClr val="74BD56"/>
              </a:solidFill>
            </p:spPr>
            <p:txBody>
              <a:bodyPr/>
              <a:lstStyle/>
              <a:p>
                <a:endParaRPr lang="en-US"/>
              </a:p>
            </p:txBody>
          </p:sp>
        </p:grpSp>
      </p:grpSp>
      <p:sp>
        <p:nvSpPr>
          <p:cNvPr id="8" name="TextBox 8"/>
          <p:cNvSpPr txBox="1"/>
          <p:nvPr/>
        </p:nvSpPr>
        <p:spPr>
          <a:xfrm>
            <a:off x="2171115" y="3667192"/>
            <a:ext cx="2034426" cy="1094740"/>
          </a:xfrm>
          <a:prstGeom prst="rect">
            <a:avLst/>
          </a:prstGeom>
        </p:spPr>
        <p:txBody>
          <a:bodyPr lIns="0" tIns="0" rIns="0" bIns="0" rtlCol="0" anchor="t">
            <a:spAutoFit/>
          </a:bodyPr>
          <a:lstStyle/>
          <a:p>
            <a:pPr algn="ctr">
              <a:lnSpc>
                <a:spcPts val="8960"/>
              </a:lnSpc>
            </a:pPr>
            <a:r>
              <a:rPr lang="en-US" sz="6400">
                <a:solidFill>
                  <a:srgbClr val="FFFFFF"/>
                </a:solidFill>
                <a:latin typeface="Open Sauce Heavy"/>
              </a:rPr>
              <a:t>87%</a:t>
            </a:r>
          </a:p>
        </p:txBody>
      </p:sp>
      <p:sp>
        <p:nvSpPr>
          <p:cNvPr id="9" name="TextBox 9"/>
          <p:cNvSpPr txBox="1"/>
          <p:nvPr/>
        </p:nvSpPr>
        <p:spPr>
          <a:xfrm>
            <a:off x="8915400" y="2229845"/>
            <a:ext cx="3053755" cy="1094740"/>
          </a:xfrm>
          <a:prstGeom prst="rect">
            <a:avLst/>
          </a:prstGeom>
        </p:spPr>
        <p:txBody>
          <a:bodyPr lIns="0" tIns="0" rIns="0" bIns="0" rtlCol="0" anchor="t">
            <a:spAutoFit/>
          </a:bodyPr>
          <a:lstStyle/>
          <a:p>
            <a:pPr>
              <a:lnSpc>
                <a:spcPts val="8960"/>
              </a:lnSpc>
            </a:pPr>
            <a:r>
              <a:rPr lang="en-US" sz="6400">
                <a:solidFill>
                  <a:srgbClr val="FFFFFF"/>
                </a:solidFill>
                <a:latin typeface="Open Sauce Heavy"/>
              </a:rPr>
              <a:t>1 in 5</a:t>
            </a:r>
          </a:p>
        </p:txBody>
      </p:sp>
      <p:sp>
        <p:nvSpPr>
          <p:cNvPr id="10" name="TextBox 10"/>
          <p:cNvSpPr txBox="1"/>
          <p:nvPr/>
        </p:nvSpPr>
        <p:spPr>
          <a:xfrm>
            <a:off x="1773663" y="5910182"/>
            <a:ext cx="6785978" cy="670560"/>
          </a:xfrm>
          <a:prstGeom prst="rect">
            <a:avLst/>
          </a:prstGeom>
        </p:spPr>
        <p:txBody>
          <a:bodyPr lIns="0" tIns="0" rIns="0" bIns="0" rtlCol="0" anchor="t">
            <a:spAutoFit/>
          </a:bodyPr>
          <a:lstStyle/>
          <a:p>
            <a:pPr>
              <a:lnSpc>
                <a:spcPts val="5460"/>
              </a:lnSpc>
            </a:pPr>
            <a:r>
              <a:rPr lang="en-US" sz="4200">
                <a:solidFill>
                  <a:srgbClr val="FFFFFF"/>
                </a:solidFill>
                <a:latin typeface="Open Sauce Semi-Bold"/>
              </a:rPr>
              <a:t>EL NINO</a:t>
            </a:r>
          </a:p>
        </p:txBody>
      </p:sp>
      <p:sp>
        <p:nvSpPr>
          <p:cNvPr id="11" name="TextBox 11"/>
          <p:cNvSpPr txBox="1"/>
          <p:nvPr/>
        </p:nvSpPr>
        <p:spPr>
          <a:xfrm>
            <a:off x="8858938" y="5143500"/>
            <a:ext cx="8281960" cy="3447098"/>
          </a:xfrm>
          <a:prstGeom prst="rect">
            <a:avLst/>
          </a:prstGeom>
        </p:spPr>
        <p:txBody>
          <a:bodyPr wrap="square" lIns="0" tIns="0" rIns="0" bIns="0" rtlCol="0" anchor="t">
            <a:spAutoFit/>
          </a:bodyPr>
          <a:lstStyle/>
          <a:p>
            <a:pPr algn="l"/>
            <a:r>
              <a:rPr lang="sv-SE" sz="3200" b="0" i="0">
                <a:solidFill>
                  <a:schemeClr val="bg1">
                    <a:lumMod val="95000"/>
                  </a:schemeClr>
                </a:solidFill>
                <a:effectLst/>
                <a:latin typeface="Open Sauce" panose="020B0604020202020204" charset="0"/>
              </a:rPr>
              <a:t>Adapun dampaknya bagi tanaman dan Padi:</a:t>
            </a:r>
          </a:p>
          <a:p>
            <a:pPr algn="l">
              <a:buFont typeface="+mj-lt"/>
              <a:buAutoNum type="arabicPeriod"/>
            </a:pPr>
            <a:r>
              <a:rPr lang="sv-SE" sz="3200" b="0" i="0">
                <a:solidFill>
                  <a:schemeClr val="bg1">
                    <a:lumMod val="95000"/>
                  </a:schemeClr>
                </a:solidFill>
                <a:effectLst/>
                <a:latin typeface="Open Sauce" panose="020B0604020202020204" charset="0"/>
              </a:rPr>
              <a:t> Kekeringan</a:t>
            </a:r>
          </a:p>
          <a:p>
            <a:pPr algn="l">
              <a:buFont typeface="+mj-lt"/>
              <a:buAutoNum type="arabicPeriod"/>
            </a:pPr>
            <a:r>
              <a:rPr lang="sv-SE" sz="3200" b="0" i="0">
                <a:solidFill>
                  <a:schemeClr val="bg1">
                    <a:lumMod val="95000"/>
                  </a:schemeClr>
                </a:solidFill>
                <a:effectLst/>
                <a:latin typeface="Open Sauce" panose="020B0604020202020204" charset="0"/>
              </a:rPr>
              <a:t> Penyebaran Hama dan Penyakit</a:t>
            </a:r>
          </a:p>
          <a:p>
            <a:pPr algn="l">
              <a:buFont typeface="+mj-lt"/>
              <a:buAutoNum type="arabicPeriod"/>
            </a:pPr>
            <a:r>
              <a:rPr lang="sv-SE" sz="3200" b="0" i="0">
                <a:solidFill>
                  <a:schemeClr val="bg1">
                    <a:lumMod val="95000"/>
                  </a:schemeClr>
                </a:solidFill>
                <a:effectLst/>
                <a:latin typeface="Open Sauce" panose="020B0604020202020204" charset="0"/>
              </a:rPr>
              <a:t> Penurunan kualitas tanaman</a:t>
            </a:r>
          </a:p>
          <a:p>
            <a:pPr algn="l">
              <a:buFont typeface="+mj-lt"/>
              <a:buAutoNum type="arabicPeriod"/>
            </a:pPr>
            <a:r>
              <a:rPr lang="sv-SE" sz="3200" b="0" i="0">
                <a:solidFill>
                  <a:schemeClr val="bg1">
                    <a:lumMod val="95000"/>
                  </a:schemeClr>
                </a:solidFill>
                <a:effectLst/>
                <a:latin typeface="Open Sauce" panose="020B0604020202020204" charset="0"/>
              </a:rPr>
              <a:t> Gangguan musim tanam</a:t>
            </a:r>
          </a:p>
          <a:p>
            <a:pPr algn="l">
              <a:buFont typeface="+mj-lt"/>
              <a:buAutoNum type="arabicPeriod"/>
            </a:pPr>
            <a:r>
              <a:rPr lang="sv-SE" sz="3200" b="0" i="0">
                <a:solidFill>
                  <a:schemeClr val="bg1">
                    <a:lumMod val="95000"/>
                  </a:schemeClr>
                </a:solidFill>
                <a:effectLst/>
                <a:latin typeface="Open Sauce" panose="020B0604020202020204" charset="0"/>
              </a:rPr>
              <a:t> Ketidakstabilan pasar</a:t>
            </a:r>
          </a:p>
        </p:txBody>
      </p:sp>
      <p:grpSp>
        <p:nvGrpSpPr>
          <p:cNvPr id="12" name="Group 12"/>
          <p:cNvGrpSpPr/>
          <p:nvPr/>
        </p:nvGrpSpPr>
        <p:grpSpPr>
          <a:xfrm>
            <a:off x="8839200" y="3619500"/>
            <a:ext cx="4180342" cy="1059702"/>
            <a:chOff x="0" y="0"/>
            <a:chExt cx="5573790" cy="1412936"/>
          </a:xfrm>
        </p:grpSpPr>
        <p:grpSp>
          <p:nvGrpSpPr>
            <p:cNvPr id="13" name="Group 13"/>
            <p:cNvGrpSpPr>
              <a:grpSpLocks noChangeAspect="1"/>
            </p:cNvGrpSpPr>
            <p:nvPr/>
          </p:nvGrpSpPr>
          <p:grpSpPr>
            <a:xfrm>
              <a:off x="0" y="0"/>
              <a:ext cx="5573790" cy="1412936"/>
              <a:chOff x="0" y="0"/>
              <a:chExt cx="6604000" cy="1674091"/>
            </a:xfrm>
          </p:grpSpPr>
          <p:sp>
            <p:nvSpPr>
              <p:cNvPr id="14" name="Freeform 14"/>
              <p:cNvSpPr/>
              <p:nvPr/>
            </p:nvSpPr>
            <p:spPr>
              <a:xfrm>
                <a:off x="38100" y="50800"/>
                <a:ext cx="1193800" cy="1625600"/>
              </a:xfrm>
              <a:custGeom>
                <a:avLst/>
                <a:gdLst/>
                <a:ahLst/>
                <a:cxnLst/>
                <a:rect l="l" t="t" r="r" b="b"/>
                <a:pathLst>
                  <a:path w="1193800" h="1625600">
                    <a:moveTo>
                      <a:pt x="596900" y="1625600"/>
                    </a:moveTo>
                    <a:cubicBezTo>
                      <a:pt x="927100" y="1625600"/>
                      <a:pt x="1193800" y="1346200"/>
                      <a:pt x="1193800" y="990600"/>
                    </a:cubicBezTo>
                    <a:cubicBezTo>
                      <a:pt x="1193800" y="711200"/>
                      <a:pt x="774700" y="190500"/>
                      <a:pt x="635000" y="25400"/>
                    </a:cubicBezTo>
                    <a:cubicBezTo>
                      <a:pt x="622300" y="12700"/>
                      <a:pt x="609600" y="0"/>
                      <a:pt x="596900" y="0"/>
                    </a:cubicBezTo>
                    <a:cubicBezTo>
                      <a:pt x="584200" y="0"/>
                      <a:pt x="558800" y="12700"/>
                      <a:pt x="558800" y="25400"/>
                    </a:cubicBezTo>
                    <a:cubicBezTo>
                      <a:pt x="419100" y="190500"/>
                      <a:pt x="0" y="711200"/>
                      <a:pt x="0" y="990600"/>
                    </a:cubicBezTo>
                    <a:cubicBezTo>
                      <a:pt x="0" y="1346200"/>
                      <a:pt x="266700" y="1625600"/>
                      <a:pt x="596900" y="1625600"/>
                    </a:cubicBezTo>
                    <a:close/>
                    <a:moveTo>
                      <a:pt x="1092200" y="990600"/>
                    </a:moveTo>
                    <a:cubicBezTo>
                      <a:pt x="1092200" y="1295400"/>
                      <a:pt x="863600" y="1524000"/>
                      <a:pt x="596900" y="1524000"/>
                    </a:cubicBezTo>
                    <a:cubicBezTo>
                      <a:pt x="584200" y="1524000"/>
                      <a:pt x="571500" y="1511300"/>
                      <a:pt x="571500" y="1498600"/>
                    </a:cubicBezTo>
                    <a:cubicBezTo>
                      <a:pt x="571500" y="1473200"/>
                      <a:pt x="584200" y="1460500"/>
                      <a:pt x="596900" y="1460500"/>
                    </a:cubicBezTo>
                    <a:cubicBezTo>
                      <a:pt x="825500" y="1460500"/>
                      <a:pt x="1028700" y="1270000"/>
                      <a:pt x="1028700" y="990600"/>
                    </a:cubicBezTo>
                    <a:cubicBezTo>
                      <a:pt x="1028700" y="977900"/>
                      <a:pt x="1041400" y="965200"/>
                      <a:pt x="1054100" y="965200"/>
                    </a:cubicBezTo>
                    <a:cubicBezTo>
                      <a:pt x="1079500" y="965200"/>
                      <a:pt x="1092200" y="977900"/>
                      <a:pt x="1092200" y="990600"/>
                    </a:cubicBezTo>
                    <a:close/>
                  </a:path>
                </a:pathLst>
              </a:custGeom>
              <a:solidFill>
                <a:srgbClr val="74BD56"/>
              </a:solidFill>
            </p:spPr>
            <p:txBody>
              <a:bodyPr/>
              <a:lstStyle/>
              <a:p>
                <a:endParaRPr lang="en-US"/>
              </a:p>
            </p:txBody>
          </p:sp>
          <p:sp>
            <p:nvSpPr>
              <p:cNvPr id="15" name="Freeform 15"/>
              <p:cNvSpPr/>
              <p:nvPr/>
            </p:nvSpPr>
            <p:spPr>
              <a:xfrm>
                <a:off x="1371600" y="50800"/>
                <a:ext cx="5194300" cy="1625600"/>
              </a:xfrm>
              <a:custGeom>
                <a:avLst/>
                <a:gdLst/>
                <a:ahLst/>
                <a:cxnLst/>
                <a:rect l="l" t="t" r="r" b="b"/>
                <a:pathLst>
                  <a:path w="5194300" h="1625600">
                    <a:moveTo>
                      <a:pt x="596900" y="1625600"/>
                    </a:moveTo>
                    <a:cubicBezTo>
                      <a:pt x="927100" y="1625600"/>
                      <a:pt x="1193800" y="1346200"/>
                      <a:pt x="1193800" y="990600"/>
                    </a:cubicBezTo>
                    <a:cubicBezTo>
                      <a:pt x="1193800" y="711200"/>
                      <a:pt x="774700" y="190500"/>
                      <a:pt x="635000" y="25400"/>
                    </a:cubicBezTo>
                    <a:cubicBezTo>
                      <a:pt x="622300" y="12700"/>
                      <a:pt x="609600" y="0"/>
                      <a:pt x="596900" y="0"/>
                    </a:cubicBezTo>
                    <a:cubicBezTo>
                      <a:pt x="584200" y="0"/>
                      <a:pt x="558800" y="12700"/>
                      <a:pt x="558800" y="25400"/>
                    </a:cubicBezTo>
                    <a:cubicBezTo>
                      <a:pt x="419100" y="190500"/>
                      <a:pt x="0" y="711200"/>
                      <a:pt x="0" y="990600"/>
                    </a:cubicBezTo>
                    <a:cubicBezTo>
                      <a:pt x="0" y="1346200"/>
                      <a:pt x="266700" y="1625600"/>
                      <a:pt x="596900" y="1625600"/>
                    </a:cubicBezTo>
                    <a:close/>
                    <a:moveTo>
                      <a:pt x="1092200" y="990600"/>
                    </a:moveTo>
                    <a:cubicBezTo>
                      <a:pt x="1092200" y="1295400"/>
                      <a:pt x="863600" y="1524000"/>
                      <a:pt x="596900" y="1524000"/>
                    </a:cubicBezTo>
                    <a:cubicBezTo>
                      <a:pt x="584200" y="1524000"/>
                      <a:pt x="571500" y="1511300"/>
                      <a:pt x="571500" y="1498600"/>
                    </a:cubicBezTo>
                    <a:cubicBezTo>
                      <a:pt x="571500" y="1473200"/>
                      <a:pt x="584200" y="1460500"/>
                      <a:pt x="596900" y="1460500"/>
                    </a:cubicBezTo>
                    <a:cubicBezTo>
                      <a:pt x="825500" y="1460500"/>
                      <a:pt x="1028700" y="1270000"/>
                      <a:pt x="1028700" y="990600"/>
                    </a:cubicBezTo>
                    <a:cubicBezTo>
                      <a:pt x="1028700" y="977900"/>
                      <a:pt x="1041400" y="965200"/>
                      <a:pt x="1054100" y="965200"/>
                    </a:cubicBezTo>
                    <a:cubicBezTo>
                      <a:pt x="1079500" y="965200"/>
                      <a:pt x="1092200" y="977900"/>
                      <a:pt x="1092200" y="990600"/>
                    </a:cubicBezTo>
                    <a:close/>
                    <a:moveTo>
                      <a:pt x="1930400" y="1625600"/>
                    </a:moveTo>
                    <a:cubicBezTo>
                      <a:pt x="2260600" y="1625600"/>
                      <a:pt x="2527300" y="1346200"/>
                      <a:pt x="2527300" y="990600"/>
                    </a:cubicBezTo>
                    <a:cubicBezTo>
                      <a:pt x="2527300" y="711200"/>
                      <a:pt x="2108200" y="190500"/>
                      <a:pt x="1968500" y="25400"/>
                    </a:cubicBezTo>
                    <a:cubicBezTo>
                      <a:pt x="1955800" y="12700"/>
                      <a:pt x="1943100" y="0"/>
                      <a:pt x="1930400" y="0"/>
                    </a:cubicBezTo>
                    <a:cubicBezTo>
                      <a:pt x="1917700" y="0"/>
                      <a:pt x="1892300" y="12700"/>
                      <a:pt x="1892300" y="25400"/>
                    </a:cubicBezTo>
                    <a:cubicBezTo>
                      <a:pt x="1752600" y="190500"/>
                      <a:pt x="1333500" y="711200"/>
                      <a:pt x="1333500" y="990600"/>
                    </a:cubicBezTo>
                    <a:cubicBezTo>
                      <a:pt x="1333500" y="1346200"/>
                      <a:pt x="1600200" y="1625600"/>
                      <a:pt x="1930400" y="1625600"/>
                    </a:cubicBezTo>
                    <a:close/>
                    <a:moveTo>
                      <a:pt x="2425700" y="990600"/>
                    </a:moveTo>
                    <a:cubicBezTo>
                      <a:pt x="2425700" y="1295400"/>
                      <a:pt x="2197100" y="1524000"/>
                      <a:pt x="1930400" y="1524000"/>
                    </a:cubicBezTo>
                    <a:cubicBezTo>
                      <a:pt x="1917700" y="1524000"/>
                      <a:pt x="1905000" y="1511300"/>
                      <a:pt x="1905000" y="1498600"/>
                    </a:cubicBezTo>
                    <a:cubicBezTo>
                      <a:pt x="1905000" y="1473200"/>
                      <a:pt x="1917700" y="1460500"/>
                      <a:pt x="1930400" y="1460500"/>
                    </a:cubicBezTo>
                    <a:cubicBezTo>
                      <a:pt x="2159000" y="1460500"/>
                      <a:pt x="2362200" y="1270000"/>
                      <a:pt x="2362200" y="990600"/>
                    </a:cubicBezTo>
                    <a:cubicBezTo>
                      <a:pt x="2362200" y="977900"/>
                      <a:pt x="2374900" y="965200"/>
                      <a:pt x="2387600" y="965200"/>
                    </a:cubicBezTo>
                    <a:cubicBezTo>
                      <a:pt x="2413000" y="965200"/>
                      <a:pt x="2425700" y="977900"/>
                      <a:pt x="2425700" y="990600"/>
                    </a:cubicBezTo>
                    <a:close/>
                    <a:moveTo>
                      <a:pt x="3263900" y="1625600"/>
                    </a:moveTo>
                    <a:cubicBezTo>
                      <a:pt x="3594100" y="1625600"/>
                      <a:pt x="3860800" y="1346200"/>
                      <a:pt x="3860800" y="990600"/>
                    </a:cubicBezTo>
                    <a:cubicBezTo>
                      <a:pt x="3860800" y="711200"/>
                      <a:pt x="3441700" y="190500"/>
                      <a:pt x="3302000" y="25400"/>
                    </a:cubicBezTo>
                    <a:cubicBezTo>
                      <a:pt x="3289300" y="12700"/>
                      <a:pt x="3276600" y="0"/>
                      <a:pt x="3263900" y="0"/>
                    </a:cubicBezTo>
                    <a:cubicBezTo>
                      <a:pt x="3251200" y="0"/>
                      <a:pt x="3225800" y="12700"/>
                      <a:pt x="3225800" y="25400"/>
                    </a:cubicBezTo>
                    <a:cubicBezTo>
                      <a:pt x="3086100" y="190500"/>
                      <a:pt x="2667000" y="711200"/>
                      <a:pt x="2667000" y="990600"/>
                    </a:cubicBezTo>
                    <a:cubicBezTo>
                      <a:pt x="2667000" y="1346200"/>
                      <a:pt x="2933700" y="1625600"/>
                      <a:pt x="3263900" y="1625600"/>
                    </a:cubicBezTo>
                    <a:close/>
                    <a:moveTo>
                      <a:pt x="3759200" y="990600"/>
                    </a:moveTo>
                    <a:cubicBezTo>
                      <a:pt x="3759200" y="1295400"/>
                      <a:pt x="3530600" y="1524000"/>
                      <a:pt x="3263900" y="1524000"/>
                    </a:cubicBezTo>
                    <a:cubicBezTo>
                      <a:pt x="3251200" y="1524000"/>
                      <a:pt x="3238500" y="1511300"/>
                      <a:pt x="3238500" y="1498600"/>
                    </a:cubicBezTo>
                    <a:cubicBezTo>
                      <a:pt x="3238500" y="1473200"/>
                      <a:pt x="3251200" y="1460500"/>
                      <a:pt x="3263900" y="1460500"/>
                    </a:cubicBezTo>
                    <a:cubicBezTo>
                      <a:pt x="3492500" y="1460500"/>
                      <a:pt x="3695700" y="1270000"/>
                      <a:pt x="3695700" y="990600"/>
                    </a:cubicBezTo>
                    <a:cubicBezTo>
                      <a:pt x="3695700" y="977900"/>
                      <a:pt x="3708400" y="965200"/>
                      <a:pt x="3721100" y="965200"/>
                    </a:cubicBezTo>
                    <a:cubicBezTo>
                      <a:pt x="3746500" y="965200"/>
                      <a:pt x="3759200" y="977900"/>
                      <a:pt x="3759200" y="990600"/>
                    </a:cubicBezTo>
                    <a:close/>
                    <a:moveTo>
                      <a:pt x="4597400" y="1625600"/>
                    </a:moveTo>
                    <a:cubicBezTo>
                      <a:pt x="4927600" y="1625600"/>
                      <a:pt x="5194300" y="1346200"/>
                      <a:pt x="5194300" y="990600"/>
                    </a:cubicBezTo>
                    <a:cubicBezTo>
                      <a:pt x="5194300" y="711200"/>
                      <a:pt x="4775200" y="190500"/>
                      <a:pt x="4635500" y="25400"/>
                    </a:cubicBezTo>
                    <a:cubicBezTo>
                      <a:pt x="4622800" y="12700"/>
                      <a:pt x="4610100" y="0"/>
                      <a:pt x="4597400" y="0"/>
                    </a:cubicBezTo>
                    <a:cubicBezTo>
                      <a:pt x="4584700" y="0"/>
                      <a:pt x="4559300" y="12700"/>
                      <a:pt x="4559300" y="25400"/>
                    </a:cubicBezTo>
                    <a:cubicBezTo>
                      <a:pt x="4419600" y="190500"/>
                      <a:pt x="4000500" y="711200"/>
                      <a:pt x="4000500" y="990600"/>
                    </a:cubicBezTo>
                    <a:cubicBezTo>
                      <a:pt x="4000500" y="1346200"/>
                      <a:pt x="4267200" y="1625600"/>
                      <a:pt x="4597400" y="1625600"/>
                    </a:cubicBezTo>
                    <a:close/>
                    <a:moveTo>
                      <a:pt x="5092700" y="990600"/>
                    </a:moveTo>
                    <a:cubicBezTo>
                      <a:pt x="5092700" y="1295400"/>
                      <a:pt x="4864100" y="1524000"/>
                      <a:pt x="4597400" y="1524000"/>
                    </a:cubicBezTo>
                    <a:cubicBezTo>
                      <a:pt x="4584700" y="1524000"/>
                      <a:pt x="4572000" y="1511300"/>
                      <a:pt x="4572000" y="1498600"/>
                    </a:cubicBezTo>
                    <a:cubicBezTo>
                      <a:pt x="4572000" y="1473200"/>
                      <a:pt x="4584700" y="1460500"/>
                      <a:pt x="4597400" y="1460500"/>
                    </a:cubicBezTo>
                    <a:cubicBezTo>
                      <a:pt x="4826000" y="1460500"/>
                      <a:pt x="5029200" y="1270000"/>
                      <a:pt x="5029200" y="990600"/>
                    </a:cubicBezTo>
                    <a:cubicBezTo>
                      <a:pt x="5029200" y="977900"/>
                      <a:pt x="5041900" y="965200"/>
                      <a:pt x="5054600" y="965200"/>
                    </a:cubicBezTo>
                    <a:cubicBezTo>
                      <a:pt x="5080000" y="965200"/>
                      <a:pt x="5092700" y="977900"/>
                      <a:pt x="5092700" y="990600"/>
                    </a:cubicBezTo>
                    <a:close/>
                  </a:path>
                </a:pathLst>
              </a:custGeom>
              <a:solidFill>
                <a:srgbClr val="608973"/>
              </a:solidFill>
            </p:spPr>
            <p:txBody>
              <a:bodyPr/>
              <a:lstStyle/>
              <a:p>
                <a:endParaRPr lang="en-US"/>
              </a:p>
            </p:txBody>
          </p:sp>
        </p:grpSp>
      </p:grpSp>
      <p:grpSp>
        <p:nvGrpSpPr>
          <p:cNvPr id="16" name="Group 16"/>
          <p:cNvGrpSpPr/>
          <p:nvPr/>
        </p:nvGrpSpPr>
        <p:grpSpPr>
          <a:xfrm>
            <a:off x="1773663" y="992981"/>
            <a:ext cx="4169937" cy="859210"/>
            <a:chOff x="0" y="-47625"/>
            <a:chExt cx="5559916" cy="1145613"/>
          </a:xfrm>
        </p:grpSpPr>
        <p:sp>
          <p:nvSpPr>
            <p:cNvPr id="17" name="Freeform 17"/>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1211579" y="-47625"/>
              <a:ext cx="4348337" cy="1145613"/>
            </a:xfrm>
            <a:prstGeom prst="rect">
              <a:avLst/>
            </a:prstGeom>
          </p:spPr>
          <p:txBody>
            <a:bodyPr wrap="square" lIns="0" tIns="0" rIns="0" bIns="0" rtlCol="0" anchor="t">
              <a:spAutoFit/>
            </a:bodyPr>
            <a:lstStyle/>
            <a:p>
              <a:pPr>
                <a:lnSpc>
                  <a:spcPts val="3500"/>
                </a:lnSpc>
              </a:pPr>
              <a:r>
                <a:rPr lang="en-US" sz="2500">
                  <a:solidFill>
                    <a:srgbClr val="FFFFFF"/>
                  </a:solidFill>
                  <a:latin typeface="Open Sauce Light"/>
                </a:rPr>
                <a:t>Dampak El Nino bagi produksi beras</a:t>
              </a:r>
            </a:p>
          </p:txBody>
        </p:sp>
      </p:gr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73663" y="2007616"/>
            <a:ext cx="4100519" cy="2453331"/>
            <a:chOff x="0" y="0"/>
            <a:chExt cx="5467359" cy="3271109"/>
          </a:xfrm>
        </p:grpSpPr>
        <p:pic>
          <p:nvPicPr>
            <p:cNvPr id="3" name="Picture 3"/>
            <p:cNvPicPr>
              <a:picLocks noChangeAspect="1"/>
            </p:cNvPicPr>
            <p:nvPr/>
          </p:nvPicPr>
          <p:blipFill>
            <a:blip r:embed="rId2"/>
            <a:srcRect t="20085" b="20085"/>
            <a:stretch>
              <a:fillRect/>
            </a:stretch>
          </p:blipFill>
          <p:spPr>
            <a:xfrm>
              <a:off x="0" y="0"/>
              <a:ext cx="5467359" cy="3271109"/>
            </a:xfrm>
            <a:prstGeom prst="rect">
              <a:avLst/>
            </a:prstGeom>
          </p:spPr>
        </p:pic>
      </p:grpSp>
      <p:grpSp>
        <p:nvGrpSpPr>
          <p:cNvPr id="4" name="Group 4"/>
          <p:cNvGrpSpPr/>
          <p:nvPr/>
        </p:nvGrpSpPr>
        <p:grpSpPr>
          <a:xfrm>
            <a:off x="6742789" y="2007616"/>
            <a:ext cx="4100519" cy="2453331"/>
            <a:chOff x="0" y="0"/>
            <a:chExt cx="5467359" cy="3271109"/>
          </a:xfrm>
        </p:grpSpPr>
        <p:pic>
          <p:nvPicPr>
            <p:cNvPr id="5" name="Picture 5"/>
            <p:cNvPicPr>
              <a:picLocks noChangeAspect="1"/>
            </p:cNvPicPr>
            <p:nvPr/>
          </p:nvPicPr>
          <p:blipFill>
            <a:blip r:embed="rId3"/>
            <a:srcRect t="27563" b="27563"/>
            <a:stretch>
              <a:fillRect/>
            </a:stretch>
          </p:blipFill>
          <p:spPr>
            <a:xfrm>
              <a:off x="0" y="0"/>
              <a:ext cx="5467359" cy="3271109"/>
            </a:xfrm>
            <a:prstGeom prst="rect">
              <a:avLst/>
            </a:prstGeom>
          </p:spPr>
        </p:pic>
      </p:grpSp>
      <p:grpSp>
        <p:nvGrpSpPr>
          <p:cNvPr id="6" name="Group 6"/>
          <p:cNvGrpSpPr/>
          <p:nvPr/>
        </p:nvGrpSpPr>
        <p:grpSpPr>
          <a:xfrm>
            <a:off x="1773663" y="5825340"/>
            <a:ext cx="4100519" cy="2453331"/>
            <a:chOff x="0" y="0"/>
            <a:chExt cx="5467359" cy="3271109"/>
          </a:xfrm>
        </p:grpSpPr>
        <p:pic>
          <p:nvPicPr>
            <p:cNvPr id="7" name="Picture 7"/>
            <p:cNvPicPr>
              <a:picLocks noChangeAspect="1"/>
            </p:cNvPicPr>
            <p:nvPr/>
          </p:nvPicPr>
          <p:blipFill>
            <a:blip r:embed="rId4"/>
            <a:srcRect t="28667" b="28667"/>
            <a:stretch>
              <a:fillRect/>
            </a:stretch>
          </p:blipFill>
          <p:spPr>
            <a:xfrm>
              <a:off x="0" y="0"/>
              <a:ext cx="5467359" cy="3271109"/>
            </a:xfrm>
            <a:prstGeom prst="rect">
              <a:avLst/>
            </a:prstGeom>
          </p:spPr>
        </p:pic>
      </p:grpSp>
      <p:grpSp>
        <p:nvGrpSpPr>
          <p:cNvPr id="8" name="Group 8"/>
          <p:cNvGrpSpPr/>
          <p:nvPr/>
        </p:nvGrpSpPr>
        <p:grpSpPr>
          <a:xfrm>
            <a:off x="6742789" y="5825340"/>
            <a:ext cx="4100519" cy="2453331"/>
            <a:chOff x="0" y="0"/>
            <a:chExt cx="5467359" cy="3271109"/>
          </a:xfrm>
        </p:grpSpPr>
        <p:pic>
          <p:nvPicPr>
            <p:cNvPr id="9" name="Picture 9"/>
            <p:cNvPicPr>
              <a:picLocks noChangeAspect="1"/>
            </p:cNvPicPr>
            <p:nvPr/>
          </p:nvPicPr>
          <p:blipFill>
            <a:blip r:embed="rId5"/>
            <a:srcRect t="27563" b="27563"/>
            <a:stretch>
              <a:fillRect/>
            </a:stretch>
          </p:blipFill>
          <p:spPr>
            <a:xfrm>
              <a:off x="0" y="0"/>
              <a:ext cx="5467359" cy="3271109"/>
            </a:xfrm>
            <a:prstGeom prst="rect">
              <a:avLst/>
            </a:prstGeom>
          </p:spPr>
        </p:pic>
      </p:grpSp>
      <p:sp>
        <p:nvSpPr>
          <p:cNvPr id="10" name="TextBox 10"/>
          <p:cNvSpPr txBox="1"/>
          <p:nvPr/>
        </p:nvSpPr>
        <p:spPr>
          <a:xfrm>
            <a:off x="1773663" y="682036"/>
            <a:ext cx="6785978" cy="859684"/>
          </a:xfrm>
          <a:prstGeom prst="rect">
            <a:avLst/>
          </a:prstGeom>
        </p:spPr>
        <p:txBody>
          <a:bodyPr lIns="0" tIns="0" rIns="0" bIns="0" rtlCol="0" anchor="t">
            <a:spAutoFit/>
          </a:bodyPr>
          <a:lstStyle/>
          <a:p>
            <a:pPr>
              <a:lnSpc>
                <a:spcPts val="7081"/>
              </a:lnSpc>
            </a:pPr>
            <a:r>
              <a:rPr lang="en-US" sz="5057">
                <a:solidFill>
                  <a:srgbClr val="1A3B29"/>
                </a:solidFill>
                <a:latin typeface="Open Sauce Heavy"/>
              </a:rPr>
              <a:t>Authors</a:t>
            </a:r>
          </a:p>
        </p:txBody>
      </p:sp>
      <p:grpSp>
        <p:nvGrpSpPr>
          <p:cNvPr id="11" name="Group 11"/>
          <p:cNvGrpSpPr/>
          <p:nvPr/>
        </p:nvGrpSpPr>
        <p:grpSpPr>
          <a:xfrm>
            <a:off x="1786336" y="4732177"/>
            <a:ext cx="4087846" cy="821701"/>
            <a:chOff x="0" y="0"/>
            <a:chExt cx="5450462" cy="1095601"/>
          </a:xfrm>
        </p:grpSpPr>
        <p:sp>
          <p:nvSpPr>
            <p:cNvPr id="12" name="TextBox 12"/>
            <p:cNvSpPr txBox="1"/>
            <p:nvPr/>
          </p:nvSpPr>
          <p:spPr>
            <a:xfrm>
              <a:off x="0" y="625290"/>
              <a:ext cx="5450462" cy="470311"/>
            </a:xfrm>
            <a:prstGeom prst="rect">
              <a:avLst/>
            </a:prstGeom>
          </p:spPr>
          <p:txBody>
            <a:bodyPr lIns="0" tIns="0" rIns="0" bIns="0" rtlCol="0" anchor="t">
              <a:spAutoFit/>
            </a:bodyPr>
            <a:lstStyle/>
            <a:p>
              <a:pPr>
                <a:lnSpc>
                  <a:spcPts val="3095"/>
                </a:lnSpc>
              </a:pPr>
              <a:r>
                <a:rPr lang="en-US" sz="2210">
                  <a:solidFill>
                    <a:srgbClr val="3F7E44"/>
                  </a:solidFill>
                  <a:latin typeface="Open Sauce"/>
                </a:rPr>
                <a:t>E1E121008</a:t>
              </a:r>
            </a:p>
          </p:txBody>
        </p:sp>
        <p:sp>
          <p:nvSpPr>
            <p:cNvPr id="13" name="TextBox 13"/>
            <p:cNvSpPr txBox="1"/>
            <p:nvPr/>
          </p:nvSpPr>
          <p:spPr>
            <a:xfrm>
              <a:off x="0" y="-38100"/>
              <a:ext cx="5450462" cy="493607"/>
            </a:xfrm>
            <a:prstGeom prst="rect">
              <a:avLst/>
            </a:prstGeom>
          </p:spPr>
          <p:txBody>
            <a:bodyPr lIns="0" tIns="0" rIns="0" bIns="0" rtlCol="0" anchor="t">
              <a:spAutoFit/>
            </a:bodyPr>
            <a:lstStyle/>
            <a:p>
              <a:pPr>
                <a:lnSpc>
                  <a:spcPts val="3219"/>
                </a:lnSpc>
              </a:pPr>
              <a:r>
                <a:rPr lang="en-US" sz="2300" spc="229">
                  <a:solidFill>
                    <a:srgbClr val="1A3B29"/>
                  </a:solidFill>
                  <a:latin typeface="Open Sauce Heavy"/>
                </a:rPr>
                <a:t>NUR ILMI FADILAH</a:t>
              </a:r>
            </a:p>
          </p:txBody>
        </p:sp>
      </p:grpSp>
      <p:grpSp>
        <p:nvGrpSpPr>
          <p:cNvPr id="14" name="Group 14"/>
          <p:cNvGrpSpPr/>
          <p:nvPr/>
        </p:nvGrpSpPr>
        <p:grpSpPr>
          <a:xfrm>
            <a:off x="6742789" y="4732177"/>
            <a:ext cx="4087846" cy="821701"/>
            <a:chOff x="0" y="0"/>
            <a:chExt cx="5450462" cy="1095601"/>
          </a:xfrm>
        </p:grpSpPr>
        <p:sp>
          <p:nvSpPr>
            <p:cNvPr id="15" name="TextBox 15"/>
            <p:cNvSpPr txBox="1"/>
            <p:nvPr/>
          </p:nvSpPr>
          <p:spPr>
            <a:xfrm>
              <a:off x="0" y="625290"/>
              <a:ext cx="5450462" cy="470311"/>
            </a:xfrm>
            <a:prstGeom prst="rect">
              <a:avLst/>
            </a:prstGeom>
          </p:spPr>
          <p:txBody>
            <a:bodyPr lIns="0" tIns="0" rIns="0" bIns="0" rtlCol="0" anchor="t">
              <a:spAutoFit/>
            </a:bodyPr>
            <a:lstStyle/>
            <a:p>
              <a:pPr>
                <a:lnSpc>
                  <a:spcPts val="3095"/>
                </a:lnSpc>
              </a:pPr>
              <a:r>
                <a:rPr lang="en-US" sz="2210">
                  <a:solidFill>
                    <a:srgbClr val="3F7E44"/>
                  </a:solidFill>
                  <a:latin typeface="Open Sauce"/>
                </a:rPr>
                <a:t>E1E121036</a:t>
              </a:r>
            </a:p>
          </p:txBody>
        </p:sp>
        <p:sp>
          <p:nvSpPr>
            <p:cNvPr id="16" name="TextBox 16"/>
            <p:cNvSpPr txBox="1"/>
            <p:nvPr/>
          </p:nvSpPr>
          <p:spPr>
            <a:xfrm>
              <a:off x="0" y="-38100"/>
              <a:ext cx="5450462" cy="493607"/>
            </a:xfrm>
            <a:prstGeom prst="rect">
              <a:avLst/>
            </a:prstGeom>
          </p:spPr>
          <p:txBody>
            <a:bodyPr lIns="0" tIns="0" rIns="0" bIns="0" rtlCol="0" anchor="t">
              <a:spAutoFit/>
            </a:bodyPr>
            <a:lstStyle/>
            <a:p>
              <a:pPr>
                <a:lnSpc>
                  <a:spcPts val="3219"/>
                </a:lnSpc>
              </a:pPr>
              <a:r>
                <a:rPr lang="en-US" sz="2300" spc="229">
                  <a:solidFill>
                    <a:srgbClr val="1A3B29"/>
                  </a:solidFill>
                  <a:latin typeface="Open Sauce Heavy"/>
                </a:rPr>
                <a:t>NIRWANA</a:t>
              </a:r>
            </a:p>
          </p:txBody>
        </p:sp>
      </p:grpSp>
      <p:sp>
        <p:nvSpPr>
          <p:cNvPr id="17" name="TextBox 17"/>
          <p:cNvSpPr txBox="1"/>
          <p:nvPr/>
        </p:nvSpPr>
        <p:spPr>
          <a:xfrm>
            <a:off x="13580534" y="1029864"/>
            <a:ext cx="3678766" cy="763270"/>
          </a:xfrm>
          <a:prstGeom prst="rect">
            <a:avLst/>
          </a:prstGeom>
        </p:spPr>
        <p:txBody>
          <a:bodyPr lIns="0" tIns="0" rIns="0" bIns="0" rtlCol="0" anchor="t">
            <a:spAutoFit/>
          </a:bodyPr>
          <a:lstStyle/>
          <a:p>
            <a:pPr marL="0" lvl="0" indent="0" algn="r">
              <a:lnSpc>
                <a:spcPts val="3079"/>
              </a:lnSpc>
              <a:spcBef>
                <a:spcPct val="0"/>
              </a:spcBef>
            </a:pPr>
            <a:r>
              <a:rPr lang="en-US" sz="2199" spc="43">
                <a:solidFill>
                  <a:srgbClr val="1A3B29"/>
                </a:solidFill>
                <a:latin typeface="Open Sauce Bold"/>
              </a:rPr>
              <a:t>Tingginya Harga Beras Di Kalimantan Selatan</a:t>
            </a:r>
          </a:p>
        </p:txBody>
      </p:sp>
      <p:sp>
        <p:nvSpPr>
          <p:cNvPr id="18" name="TextBox 18"/>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October 25, 2023</a:t>
            </a:r>
          </a:p>
        </p:txBody>
      </p:sp>
      <p:grpSp>
        <p:nvGrpSpPr>
          <p:cNvPr id="19" name="Group 19"/>
          <p:cNvGrpSpPr/>
          <p:nvPr/>
        </p:nvGrpSpPr>
        <p:grpSpPr>
          <a:xfrm>
            <a:off x="1773663" y="8549901"/>
            <a:ext cx="4087846" cy="821701"/>
            <a:chOff x="0" y="0"/>
            <a:chExt cx="5450462" cy="1095601"/>
          </a:xfrm>
        </p:grpSpPr>
        <p:sp>
          <p:nvSpPr>
            <p:cNvPr id="20" name="TextBox 20"/>
            <p:cNvSpPr txBox="1"/>
            <p:nvPr/>
          </p:nvSpPr>
          <p:spPr>
            <a:xfrm>
              <a:off x="0" y="625290"/>
              <a:ext cx="5450462" cy="470311"/>
            </a:xfrm>
            <a:prstGeom prst="rect">
              <a:avLst/>
            </a:prstGeom>
          </p:spPr>
          <p:txBody>
            <a:bodyPr lIns="0" tIns="0" rIns="0" bIns="0" rtlCol="0" anchor="t">
              <a:spAutoFit/>
            </a:bodyPr>
            <a:lstStyle/>
            <a:p>
              <a:pPr>
                <a:lnSpc>
                  <a:spcPts val="3095"/>
                </a:lnSpc>
              </a:pPr>
              <a:r>
                <a:rPr lang="en-US" sz="2210">
                  <a:solidFill>
                    <a:srgbClr val="3F7E44"/>
                  </a:solidFill>
                  <a:latin typeface="Open Sauce"/>
                </a:rPr>
                <a:t>E1E121078</a:t>
              </a:r>
            </a:p>
          </p:txBody>
        </p:sp>
        <p:sp>
          <p:nvSpPr>
            <p:cNvPr id="21" name="TextBox 21"/>
            <p:cNvSpPr txBox="1"/>
            <p:nvPr/>
          </p:nvSpPr>
          <p:spPr>
            <a:xfrm>
              <a:off x="0" y="-38100"/>
              <a:ext cx="5450462" cy="493607"/>
            </a:xfrm>
            <a:prstGeom prst="rect">
              <a:avLst/>
            </a:prstGeom>
          </p:spPr>
          <p:txBody>
            <a:bodyPr lIns="0" tIns="0" rIns="0" bIns="0" rtlCol="0" anchor="t">
              <a:spAutoFit/>
            </a:bodyPr>
            <a:lstStyle/>
            <a:p>
              <a:pPr>
                <a:lnSpc>
                  <a:spcPts val="3219"/>
                </a:lnSpc>
              </a:pPr>
              <a:r>
                <a:rPr lang="en-US" sz="2300" spc="229">
                  <a:solidFill>
                    <a:srgbClr val="1A3B29"/>
                  </a:solidFill>
                  <a:latin typeface="Open Sauce Heavy"/>
                </a:rPr>
                <a:t>MUHAMMAD LUTHFI</a:t>
              </a:r>
            </a:p>
          </p:txBody>
        </p:sp>
      </p:grpSp>
      <p:grpSp>
        <p:nvGrpSpPr>
          <p:cNvPr id="22" name="Group 22"/>
          <p:cNvGrpSpPr/>
          <p:nvPr/>
        </p:nvGrpSpPr>
        <p:grpSpPr>
          <a:xfrm>
            <a:off x="6742789" y="8545371"/>
            <a:ext cx="4087846" cy="821701"/>
            <a:chOff x="0" y="0"/>
            <a:chExt cx="5450462" cy="1095601"/>
          </a:xfrm>
        </p:grpSpPr>
        <p:sp>
          <p:nvSpPr>
            <p:cNvPr id="23" name="TextBox 23"/>
            <p:cNvSpPr txBox="1"/>
            <p:nvPr/>
          </p:nvSpPr>
          <p:spPr>
            <a:xfrm>
              <a:off x="0" y="625290"/>
              <a:ext cx="5450462" cy="470311"/>
            </a:xfrm>
            <a:prstGeom prst="rect">
              <a:avLst/>
            </a:prstGeom>
          </p:spPr>
          <p:txBody>
            <a:bodyPr lIns="0" tIns="0" rIns="0" bIns="0" rtlCol="0" anchor="t">
              <a:spAutoFit/>
            </a:bodyPr>
            <a:lstStyle/>
            <a:p>
              <a:pPr>
                <a:lnSpc>
                  <a:spcPts val="3095"/>
                </a:lnSpc>
              </a:pPr>
              <a:r>
                <a:rPr lang="en-US" sz="2210">
                  <a:solidFill>
                    <a:srgbClr val="3F7E44"/>
                  </a:solidFill>
                  <a:latin typeface="Open Sauce"/>
                </a:rPr>
                <a:t>E1E121086</a:t>
              </a:r>
            </a:p>
          </p:txBody>
        </p:sp>
        <p:sp>
          <p:nvSpPr>
            <p:cNvPr id="24" name="TextBox 24"/>
            <p:cNvSpPr txBox="1"/>
            <p:nvPr/>
          </p:nvSpPr>
          <p:spPr>
            <a:xfrm>
              <a:off x="0" y="-38100"/>
              <a:ext cx="5450462" cy="493607"/>
            </a:xfrm>
            <a:prstGeom prst="rect">
              <a:avLst/>
            </a:prstGeom>
          </p:spPr>
          <p:txBody>
            <a:bodyPr lIns="0" tIns="0" rIns="0" bIns="0" rtlCol="0" anchor="t">
              <a:spAutoFit/>
            </a:bodyPr>
            <a:lstStyle/>
            <a:p>
              <a:pPr>
                <a:lnSpc>
                  <a:spcPts val="3219"/>
                </a:lnSpc>
              </a:pPr>
              <a:r>
                <a:rPr lang="en-US" sz="2300" spc="229">
                  <a:solidFill>
                    <a:srgbClr val="1A3B29"/>
                  </a:solidFill>
                  <a:latin typeface="Open Sauce Heavy"/>
                </a:rPr>
                <a:t>RAFLI BALANI</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0"/>
            <a:ext cx="18414448" cy="5177481"/>
            <a:chOff x="0" y="0"/>
            <a:chExt cx="24552598" cy="6903309"/>
          </a:xfrm>
        </p:grpSpPr>
        <p:pic>
          <p:nvPicPr>
            <p:cNvPr id="3" name="Picture 3"/>
            <p:cNvPicPr>
              <a:picLocks noChangeAspect="1"/>
            </p:cNvPicPr>
            <p:nvPr/>
          </p:nvPicPr>
          <p:blipFill>
            <a:blip r:embed="rId2"/>
            <a:srcRect t="28899" b="28899"/>
            <a:stretch>
              <a:fillRect/>
            </a:stretch>
          </p:blipFill>
          <p:spPr>
            <a:xfrm>
              <a:off x="0" y="0"/>
              <a:ext cx="24552598" cy="6903309"/>
            </a:xfrm>
            <a:prstGeom prst="rect">
              <a:avLst/>
            </a:prstGeom>
          </p:spPr>
        </p:pic>
      </p:grpSp>
      <p:grpSp>
        <p:nvGrpSpPr>
          <p:cNvPr id="4" name="Group 4"/>
          <p:cNvGrpSpPr/>
          <p:nvPr/>
        </p:nvGrpSpPr>
        <p:grpSpPr>
          <a:xfrm>
            <a:off x="1773663" y="992981"/>
            <a:ext cx="3509173" cy="859210"/>
            <a:chOff x="0" y="-47625"/>
            <a:chExt cx="4678897" cy="1145613"/>
          </a:xfrm>
        </p:grpSpPr>
        <p:sp>
          <p:nvSpPr>
            <p:cNvPr id="5" name="Freeform 5"/>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211579" y="-47625"/>
              <a:ext cx="3467318" cy="1145613"/>
            </a:xfrm>
            <a:prstGeom prst="rect">
              <a:avLst/>
            </a:prstGeom>
          </p:spPr>
          <p:txBody>
            <a:bodyPr lIns="0" tIns="0" rIns="0" bIns="0" rtlCol="0" anchor="t">
              <a:spAutoFit/>
            </a:bodyPr>
            <a:lstStyle/>
            <a:p>
              <a:pPr>
                <a:lnSpc>
                  <a:spcPts val="3500"/>
                </a:lnSpc>
              </a:pPr>
              <a:r>
                <a:rPr lang="en-US" sz="2500">
                  <a:solidFill>
                    <a:srgbClr val="272626"/>
                  </a:solidFill>
                  <a:latin typeface="Open Sauce Light"/>
                </a:rPr>
                <a:t>Tingginya Harga Beras di Kalsel</a:t>
              </a:r>
            </a:p>
          </p:txBody>
        </p:sp>
      </p:grpSp>
      <p:sp>
        <p:nvSpPr>
          <p:cNvPr id="7" name="TextBox 7"/>
          <p:cNvSpPr txBox="1"/>
          <p:nvPr/>
        </p:nvSpPr>
        <p:spPr>
          <a:xfrm>
            <a:off x="1773663" y="2379053"/>
            <a:ext cx="4626154" cy="1094740"/>
          </a:xfrm>
          <a:prstGeom prst="rect">
            <a:avLst/>
          </a:prstGeom>
        </p:spPr>
        <p:txBody>
          <a:bodyPr lIns="0" tIns="0" rIns="0" bIns="0" rtlCol="0" anchor="t">
            <a:spAutoFit/>
          </a:bodyPr>
          <a:lstStyle/>
          <a:p>
            <a:pPr>
              <a:lnSpc>
                <a:spcPts val="8960"/>
              </a:lnSpc>
            </a:pPr>
            <a:r>
              <a:rPr lang="en-US" sz="6400">
                <a:solidFill>
                  <a:srgbClr val="1A3B29"/>
                </a:solidFill>
                <a:latin typeface="Open Sauce Heavy"/>
              </a:rPr>
              <a:t>Solution</a:t>
            </a:r>
          </a:p>
        </p:txBody>
      </p:sp>
      <p:sp>
        <p:nvSpPr>
          <p:cNvPr id="8" name="TextBox 8"/>
          <p:cNvSpPr txBox="1"/>
          <p:nvPr/>
        </p:nvSpPr>
        <p:spPr>
          <a:xfrm>
            <a:off x="8663111" y="2464778"/>
            <a:ext cx="8596189" cy="2046971"/>
          </a:xfrm>
          <a:prstGeom prst="rect">
            <a:avLst/>
          </a:prstGeom>
        </p:spPr>
        <p:txBody>
          <a:bodyPr lIns="0" tIns="0" rIns="0" bIns="0" rtlCol="0" anchor="t">
            <a:spAutoFit/>
          </a:bodyPr>
          <a:lstStyle/>
          <a:p>
            <a:pPr>
              <a:lnSpc>
                <a:spcPts val="2659"/>
              </a:lnSpc>
            </a:pPr>
            <a:r>
              <a:rPr lang="en-US" sz="1899" u="none" spc="37">
                <a:solidFill>
                  <a:srgbClr val="1A3B29"/>
                </a:solidFill>
                <a:latin typeface="Open Sauce"/>
              </a:rPr>
              <a:t>Kami berusaha mengidentifikasi masalah yang ada </a:t>
            </a:r>
            <a:r>
              <a:rPr lang="en-US" sz="1899" spc="37">
                <a:solidFill>
                  <a:srgbClr val="1A3B29"/>
                </a:solidFill>
                <a:latin typeface="Open Sauce"/>
              </a:rPr>
              <a:t>sehingga menemukan beberapa solusi atau usaha yang mungkin bisa membantu menyelesaikan permasalahn tingginya harga beras di Kalimantan Selatan.</a:t>
            </a:r>
          </a:p>
          <a:p>
            <a:pPr>
              <a:lnSpc>
                <a:spcPts val="2659"/>
              </a:lnSpc>
            </a:pPr>
            <a:endParaRPr lang="en-US" sz="1899" u="none" spc="37">
              <a:solidFill>
                <a:srgbClr val="1A3B29"/>
              </a:solidFill>
              <a:latin typeface="Open Sauce"/>
            </a:endParaRPr>
          </a:p>
          <a:p>
            <a:pPr>
              <a:lnSpc>
                <a:spcPts val="2659"/>
              </a:lnSpc>
            </a:pPr>
            <a:r>
              <a:rPr lang="en-US" sz="1899" spc="37">
                <a:solidFill>
                  <a:srgbClr val="1A3B29"/>
                </a:solidFill>
                <a:latin typeface="Open Sauce"/>
              </a:rPr>
              <a:t>Berikut beberapa solusi yang kami tawarkan</a:t>
            </a:r>
            <a:endParaRPr lang="en-US" sz="1900" u="none" spc="38">
              <a:solidFill>
                <a:srgbClr val="1A3B29"/>
              </a:solidFill>
              <a:latin typeface="Open Sauce"/>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3663" y="1097089"/>
            <a:ext cx="5331251" cy="857250"/>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Solution</a:t>
            </a:r>
          </a:p>
        </p:txBody>
      </p:sp>
      <p:sp>
        <p:nvSpPr>
          <p:cNvPr id="3" name="TextBox 3"/>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grpSp>
        <p:nvGrpSpPr>
          <p:cNvPr id="4" name="Group 4"/>
          <p:cNvGrpSpPr/>
          <p:nvPr/>
        </p:nvGrpSpPr>
        <p:grpSpPr>
          <a:xfrm>
            <a:off x="12403419" y="3093364"/>
            <a:ext cx="4388600" cy="2374431"/>
            <a:chOff x="0" y="0"/>
            <a:chExt cx="5851466" cy="3165908"/>
          </a:xfrm>
        </p:grpSpPr>
        <p:sp>
          <p:nvSpPr>
            <p:cNvPr id="5" name="TextBox 5"/>
            <p:cNvSpPr txBox="1"/>
            <p:nvPr/>
          </p:nvSpPr>
          <p:spPr>
            <a:xfrm>
              <a:off x="0" y="1208203"/>
              <a:ext cx="5228023" cy="19577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Subsidi berupa pupuk, bibit, atau pembebasan pajak petani dan subsidi harga bagi konsumen.</a:t>
              </a:r>
            </a:p>
          </p:txBody>
        </p:sp>
        <p:sp>
          <p:nvSpPr>
            <p:cNvPr id="6" name="TextBox 6"/>
            <p:cNvSpPr txBox="1"/>
            <p:nvPr/>
          </p:nvSpPr>
          <p:spPr>
            <a:xfrm>
              <a:off x="0" y="-38100"/>
              <a:ext cx="5228023" cy="537633"/>
            </a:xfrm>
            <a:prstGeom prst="rect">
              <a:avLst/>
            </a:prstGeom>
          </p:spPr>
          <p:txBody>
            <a:bodyPr lIns="0" tIns="0" rIns="0" bIns="0" rtlCol="0" anchor="t">
              <a:spAutoFit/>
            </a:bodyPr>
            <a:lstStyle/>
            <a:p>
              <a:pPr>
                <a:lnSpc>
                  <a:spcPts val="3499"/>
                </a:lnSpc>
              </a:pPr>
              <a:r>
                <a:rPr lang="en-US" sz="2499" spc="24">
                  <a:solidFill>
                    <a:srgbClr val="1A3B29"/>
                  </a:solidFill>
                  <a:latin typeface="Open Sauce Heavy"/>
                </a:rPr>
                <a:t>Subsidi</a:t>
              </a:r>
            </a:p>
          </p:txBody>
        </p:sp>
        <p:sp>
          <p:nvSpPr>
            <p:cNvPr id="7" name="AutoShape 7"/>
            <p:cNvSpPr/>
            <p:nvPr/>
          </p:nvSpPr>
          <p:spPr>
            <a:xfrm>
              <a:off x="0" y="811513"/>
              <a:ext cx="5851466" cy="0"/>
            </a:xfrm>
            <a:prstGeom prst="line">
              <a:avLst/>
            </a:prstGeom>
            <a:ln w="63500" cap="rnd">
              <a:solidFill>
                <a:srgbClr val="000000"/>
              </a:solidFill>
              <a:prstDash val="solid"/>
              <a:headEnd type="none" w="sm" len="sm"/>
              <a:tailEnd type="none" w="sm" len="sm"/>
            </a:ln>
          </p:spPr>
          <p:txBody>
            <a:bodyPr/>
            <a:lstStyle/>
            <a:p>
              <a:endParaRPr lang="en-US"/>
            </a:p>
          </p:txBody>
        </p:sp>
      </p:grpSp>
      <p:grpSp>
        <p:nvGrpSpPr>
          <p:cNvPr id="8" name="Group 8"/>
          <p:cNvGrpSpPr/>
          <p:nvPr/>
        </p:nvGrpSpPr>
        <p:grpSpPr>
          <a:xfrm>
            <a:off x="7088541" y="2617114"/>
            <a:ext cx="4404973" cy="3184056"/>
            <a:chOff x="0" y="0"/>
            <a:chExt cx="5873298" cy="4245408"/>
          </a:xfrm>
        </p:grpSpPr>
        <p:sp>
          <p:nvSpPr>
            <p:cNvPr id="9" name="TextBox 9"/>
            <p:cNvSpPr txBox="1"/>
            <p:nvPr/>
          </p:nvSpPr>
          <p:spPr>
            <a:xfrm>
              <a:off x="0" y="1792403"/>
              <a:ext cx="5249854" cy="24530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Pemerintahan perlu membangun infrastruktur irigasi, jalan yg memadai dan fasilitas agar memudahkan petani</a:t>
              </a:r>
            </a:p>
          </p:txBody>
        </p:sp>
        <p:sp>
          <p:nvSpPr>
            <p:cNvPr id="10" name="TextBox 10"/>
            <p:cNvSpPr txBox="1"/>
            <p:nvPr/>
          </p:nvSpPr>
          <p:spPr>
            <a:xfrm>
              <a:off x="21831" y="-38100"/>
              <a:ext cx="5228023" cy="1121833"/>
            </a:xfrm>
            <a:prstGeom prst="rect">
              <a:avLst/>
            </a:prstGeom>
          </p:spPr>
          <p:txBody>
            <a:bodyPr lIns="0" tIns="0" rIns="0" bIns="0" rtlCol="0" anchor="t">
              <a:spAutoFit/>
            </a:bodyPr>
            <a:lstStyle/>
            <a:p>
              <a:pPr>
                <a:lnSpc>
                  <a:spcPts val="3499"/>
                </a:lnSpc>
              </a:pPr>
              <a:r>
                <a:rPr lang="en-US" sz="2499" spc="24">
                  <a:solidFill>
                    <a:srgbClr val="1A3B29"/>
                  </a:solidFill>
                  <a:latin typeface="Open Sauce Heavy"/>
                </a:rPr>
                <a:t>Pengembangan Infrastruktur</a:t>
              </a:r>
            </a:p>
          </p:txBody>
        </p:sp>
        <p:sp>
          <p:nvSpPr>
            <p:cNvPr id="11" name="AutoShape 11"/>
            <p:cNvSpPr/>
            <p:nvPr/>
          </p:nvSpPr>
          <p:spPr>
            <a:xfrm>
              <a:off x="21831" y="1395713"/>
              <a:ext cx="5851466" cy="0"/>
            </a:xfrm>
            <a:prstGeom prst="line">
              <a:avLst/>
            </a:prstGeom>
            <a:ln w="63500" cap="rnd">
              <a:solidFill>
                <a:srgbClr val="000000"/>
              </a:solidFill>
              <a:prstDash val="solid"/>
              <a:headEnd type="none" w="sm" len="sm"/>
              <a:tailEnd type="none" w="sm" len="sm"/>
            </a:ln>
          </p:spPr>
          <p:txBody>
            <a:bodyPr/>
            <a:lstStyle/>
            <a:p>
              <a:endParaRPr lang="en-US"/>
            </a:p>
          </p:txBody>
        </p:sp>
      </p:grpSp>
      <p:grpSp>
        <p:nvGrpSpPr>
          <p:cNvPr id="12" name="Group 12"/>
          <p:cNvGrpSpPr/>
          <p:nvPr/>
        </p:nvGrpSpPr>
        <p:grpSpPr>
          <a:xfrm>
            <a:off x="1773663" y="3055264"/>
            <a:ext cx="4388600" cy="2374431"/>
            <a:chOff x="0" y="0"/>
            <a:chExt cx="5851466" cy="3165908"/>
          </a:xfrm>
        </p:grpSpPr>
        <p:sp>
          <p:nvSpPr>
            <p:cNvPr id="13" name="TextBox 13"/>
            <p:cNvSpPr txBox="1"/>
            <p:nvPr/>
          </p:nvSpPr>
          <p:spPr>
            <a:xfrm>
              <a:off x="0" y="1208203"/>
              <a:ext cx="5228023" cy="19577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Salah satunya untuk mengatasi tingginya harga beras adalah meningkatkan produksi beras</a:t>
              </a:r>
            </a:p>
          </p:txBody>
        </p:sp>
        <p:sp>
          <p:nvSpPr>
            <p:cNvPr id="14" name="TextBox 14"/>
            <p:cNvSpPr txBox="1"/>
            <p:nvPr/>
          </p:nvSpPr>
          <p:spPr>
            <a:xfrm>
              <a:off x="0" y="-38100"/>
              <a:ext cx="5228023" cy="537633"/>
            </a:xfrm>
            <a:prstGeom prst="rect">
              <a:avLst/>
            </a:prstGeom>
          </p:spPr>
          <p:txBody>
            <a:bodyPr lIns="0" tIns="0" rIns="0" bIns="0" rtlCol="0" anchor="t">
              <a:spAutoFit/>
            </a:bodyPr>
            <a:lstStyle/>
            <a:p>
              <a:pPr>
                <a:lnSpc>
                  <a:spcPts val="3499"/>
                </a:lnSpc>
              </a:pPr>
              <a:r>
                <a:rPr lang="en-US" sz="2499" spc="24">
                  <a:solidFill>
                    <a:srgbClr val="1A3B29"/>
                  </a:solidFill>
                  <a:latin typeface="Open Sauce Heavy"/>
                </a:rPr>
                <a:t>Meningkatkan Produksi</a:t>
              </a:r>
            </a:p>
          </p:txBody>
        </p:sp>
        <p:sp>
          <p:nvSpPr>
            <p:cNvPr id="15" name="AutoShape 15"/>
            <p:cNvSpPr/>
            <p:nvPr/>
          </p:nvSpPr>
          <p:spPr>
            <a:xfrm>
              <a:off x="0" y="811513"/>
              <a:ext cx="5851466" cy="0"/>
            </a:xfrm>
            <a:prstGeom prst="line">
              <a:avLst/>
            </a:prstGeom>
            <a:ln w="63500" cap="rnd">
              <a:solidFill>
                <a:srgbClr val="000000"/>
              </a:solidFill>
              <a:prstDash val="solid"/>
              <a:headEnd type="none" w="sm" len="sm"/>
              <a:tailEnd type="none" w="sm" len="sm"/>
            </a:ln>
          </p:spPr>
          <p:txBody>
            <a:bodyPr/>
            <a:lstStyle/>
            <a:p>
              <a:endParaRPr lang="en-US"/>
            </a:p>
          </p:txBody>
        </p:sp>
      </p:grpSp>
      <p:grpSp>
        <p:nvGrpSpPr>
          <p:cNvPr id="16" name="Group 16"/>
          <p:cNvGrpSpPr/>
          <p:nvPr/>
        </p:nvGrpSpPr>
        <p:grpSpPr>
          <a:xfrm>
            <a:off x="7088541" y="6105970"/>
            <a:ext cx="4404973" cy="2374431"/>
            <a:chOff x="0" y="0"/>
            <a:chExt cx="5873298" cy="3165908"/>
          </a:xfrm>
        </p:grpSpPr>
        <p:sp>
          <p:nvSpPr>
            <p:cNvPr id="17" name="TextBox 17"/>
            <p:cNvSpPr txBox="1"/>
            <p:nvPr/>
          </p:nvSpPr>
          <p:spPr>
            <a:xfrm>
              <a:off x="0" y="1208203"/>
              <a:ext cx="5249854" cy="19577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Meningkatkan pengawasan dan hukum terhadap praktik monopoli atau manipulasi harga yang tidak diketahui.</a:t>
              </a:r>
            </a:p>
          </p:txBody>
        </p:sp>
        <p:sp>
          <p:nvSpPr>
            <p:cNvPr id="18" name="TextBox 18"/>
            <p:cNvSpPr txBox="1"/>
            <p:nvPr/>
          </p:nvSpPr>
          <p:spPr>
            <a:xfrm>
              <a:off x="21831" y="-38100"/>
              <a:ext cx="5228023" cy="537633"/>
            </a:xfrm>
            <a:prstGeom prst="rect">
              <a:avLst/>
            </a:prstGeom>
          </p:spPr>
          <p:txBody>
            <a:bodyPr lIns="0" tIns="0" rIns="0" bIns="0" rtlCol="0" anchor="t">
              <a:spAutoFit/>
            </a:bodyPr>
            <a:lstStyle/>
            <a:p>
              <a:pPr>
                <a:lnSpc>
                  <a:spcPts val="3499"/>
                </a:lnSpc>
              </a:pPr>
              <a:r>
                <a:rPr lang="en-US" sz="2499" spc="24">
                  <a:solidFill>
                    <a:srgbClr val="1A3B29"/>
                  </a:solidFill>
                  <a:latin typeface="Open Sauce Heavy"/>
                </a:rPr>
                <a:t>Pengawasan Hukum</a:t>
              </a:r>
            </a:p>
          </p:txBody>
        </p:sp>
        <p:sp>
          <p:nvSpPr>
            <p:cNvPr id="19" name="AutoShape 19"/>
            <p:cNvSpPr/>
            <p:nvPr/>
          </p:nvSpPr>
          <p:spPr>
            <a:xfrm>
              <a:off x="21831" y="811513"/>
              <a:ext cx="5851466" cy="0"/>
            </a:xfrm>
            <a:prstGeom prst="line">
              <a:avLst/>
            </a:prstGeom>
            <a:ln w="63500" cap="rnd">
              <a:solidFill>
                <a:srgbClr val="000000"/>
              </a:solidFill>
              <a:prstDash val="solid"/>
              <a:headEnd type="none" w="sm" len="sm"/>
              <a:tailEnd type="none" w="sm" len="sm"/>
            </a:ln>
          </p:spPr>
          <p:txBody>
            <a:bodyPr/>
            <a:lstStyle/>
            <a:p>
              <a:endParaRPr lang="en-US"/>
            </a:p>
          </p:txBody>
        </p:sp>
      </p:grpSp>
      <p:grpSp>
        <p:nvGrpSpPr>
          <p:cNvPr id="20" name="Group 20"/>
          <p:cNvGrpSpPr/>
          <p:nvPr/>
        </p:nvGrpSpPr>
        <p:grpSpPr>
          <a:xfrm>
            <a:off x="1773663" y="6105970"/>
            <a:ext cx="4388600" cy="1631481"/>
            <a:chOff x="0" y="0"/>
            <a:chExt cx="5851466" cy="2175308"/>
          </a:xfrm>
        </p:grpSpPr>
        <p:sp>
          <p:nvSpPr>
            <p:cNvPr id="21" name="TextBox 21"/>
            <p:cNvSpPr txBox="1"/>
            <p:nvPr/>
          </p:nvSpPr>
          <p:spPr>
            <a:xfrm>
              <a:off x="0" y="1208203"/>
              <a:ext cx="5228023" cy="9671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Elab</a:t>
              </a:r>
              <a:r>
                <a:rPr lang="en-US" sz="2100" u="none" spc="42">
                  <a:solidFill>
                    <a:srgbClr val="1A3B29"/>
                  </a:solidFill>
                  <a:latin typeface="Open Sauce"/>
                </a:rPr>
                <a:t>orate on the action step in one sentence.</a:t>
              </a:r>
            </a:p>
          </p:txBody>
        </p:sp>
        <p:sp>
          <p:nvSpPr>
            <p:cNvPr id="22" name="TextBox 22"/>
            <p:cNvSpPr txBox="1"/>
            <p:nvPr/>
          </p:nvSpPr>
          <p:spPr>
            <a:xfrm>
              <a:off x="0" y="-38100"/>
              <a:ext cx="5228023" cy="537633"/>
            </a:xfrm>
            <a:prstGeom prst="rect">
              <a:avLst/>
            </a:prstGeom>
          </p:spPr>
          <p:txBody>
            <a:bodyPr lIns="0" tIns="0" rIns="0" bIns="0" rtlCol="0" anchor="t">
              <a:spAutoFit/>
            </a:bodyPr>
            <a:lstStyle/>
            <a:p>
              <a:pPr>
                <a:lnSpc>
                  <a:spcPts val="3499"/>
                </a:lnSpc>
              </a:pPr>
              <a:r>
                <a:rPr lang="en-US" sz="2499" spc="24">
                  <a:solidFill>
                    <a:srgbClr val="1A3B29"/>
                  </a:solidFill>
                  <a:latin typeface="Open Sauce Heavy"/>
                </a:rPr>
                <a:t>Diversifikasi Pasokan</a:t>
              </a:r>
            </a:p>
          </p:txBody>
        </p:sp>
        <p:sp>
          <p:nvSpPr>
            <p:cNvPr id="23" name="AutoShape 23"/>
            <p:cNvSpPr/>
            <p:nvPr/>
          </p:nvSpPr>
          <p:spPr>
            <a:xfrm>
              <a:off x="0" y="811513"/>
              <a:ext cx="5851466" cy="0"/>
            </a:xfrm>
            <a:prstGeom prst="line">
              <a:avLst/>
            </a:prstGeom>
            <a:ln w="63500" cap="rnd">
              <a:solidFill>
                <a:srgbClr val="000000"/>
              </a:solidFill>
              <a:prstDash val="solid"/>
              <a:headEnd type="none" w="sm" len="sm"/>
              <a:tailEnd type="none" w="sm" len="sm"/>
            </a:ln>
          </p:spPr>
          <p:txBody>
            <a:bodyPr/>
            <a:lstStyle/>
            <a:p>
              <a:endParaRPr lang="en-US"/>
            </a:p>
          </p:txBody>
        </p:sp>
      </p:grpSp>
      <p:sp>
        <p:nvSpPr>
          <p:cNvPr id="24" name="TextBox 24"/>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3662" y="1333500"/>
            <a:ext cx="5465337" cy="1054328"/>
          </a:xfrm>
          <a:prstGeom prst="rect">
            <a:avLst/>
          </a:prstGeom>
        </p:spPr>
        <p:txBody>
          <a:bodyPr wrap="square" lIns="0" tIns="0" rIns="0" bIns="0" rtlCol="0" anchor="t">
            <a:spAutoFit/>
          </a:bodyPr>
          <a:lstStyle/>
          <a:p>
            <a:pPr>
              <a:lnSpc>
                <a:spcPts val="8960"/>
              </a:lnSpc>
            </a:pPr>
            <a:r>
              <a:rPr lang="en-US" sz="6400">
                <a:solidFill>
                  <a:srgbClr val="1A3B29"/>
                </a:solidFill>
                <a:latin typeface="Open Sauce Heavy"/>
              </a:rPr>
              <a:t>Conclusion</a:t>
            </a:r>
          </a:p>
        </p:txBody>
      </p:sp>
      <p:sp>
        <p:nvSpPr>
          <p:cNvPr id="14" name="TextBox 14"/>
          <p:cNvSpPr txBox="1"/>
          <p:nvPr/>
        </p:nvSpPr>
        <p:spPr>
          <a:xfrm>
            <a:off x="1773663" y="8973820"/>
            <a:ext cx="2189114"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a:rPr>
              <a:t>Sustainable Development Goals</a:t>
            </a:r>
          </a:p>
        </p:txBody>
      </p:sp>
      <p:sp>
        <p:nvSpPr>
          <p:cNvPr id="15" name="TextBox 15"/>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19" name="TextBox 8">
            <a:extLst>
              <a:ext uri="{FF2B5EF4-FFF2-40B4-BE49-F238E27FC236}">
                <a16:creationId xmlns:a16="http://schemas.microsoft.com/office/drawing/2014/main" id="{97E8D4AD-A5C1-A556-5116-31422EA8345B}"/>
              </a:ext>
            </a:extLst>
          </p:cNvPr>
          <p:cNvSpPr txBox="1"/>
          <p:nvPr/>
        </p:nvSpPr>
        <p:spPr>
          <a:xfrm>
            <a:off x="1773662" y="2956829"/>
            <a:ext cx="14761738" cy="4847481"/>
          </a:xfrm>
          <a:prstGeom prst="rect">
            <a:avLst/>
          </a:prstGeom>
        </p:spPr>
        <p:txBody>
          <a:bodyPr wrap="square" lIns="0" tIns="0" rIns="0" bIns="0" rtlCol="0" anchor="t">
            <a:spAutoFit/>
          </a:bodyPr>
          <a:lstStyle/>
          <a:p>
            <a:pPr>
              <a:lnSpc>
                <a:spcPts val="2659"/>
              </a:lnSpc>
            </a:pPr>
            <a:r>
              <a:rPr lang="en-US" sz="2400" u="none" spc="37">
                <a:solidFill>
                  <a:srgbClr val="1A3B29"/>
                </a:solidFill>
                <a:latin typeface="Open Sauce"/>
              </a:rPr>
              <a:t>Tingginya harga beras di Kalimantan Selatan merupakan masalah yang perlu diatasi dengan sejumlah solusi. Perlu dilakukan peningkatan produksi beras melalui bantuan teknis dan pembiayaan kepada petani, pengembangan infrastruktur pertanian, serta diversifikasi pasokan melalui impor beras. Selain itu, memberikan subsidi kepada petani dan konsumen, serta meningkatkan pengawasan terhadap praktik monopoli beras juga diperlukan.</a:t>
            </a:r>
          </a:p>
          <a:p>
            <a:pPr>
              <a:lnSpc>
                <a:spcPts val="2659"/>
              </a:lnSpc>
            </a:pPr>
            <a:endParaRPr lang="en-US" sz="2400" spc="37">
              <a:solidFill>
                <a:srgbClr val="1A3B29"/>
              </a:solidFill>
              <a:latin typeface="Open Sauce"/>
            </a:endParaRPr>
          </a:p>
          <a:p>
            <a:pPr>
              <a:lnSpc>
                <a:spcPts val="2659"/>
              </a:lnSpc>
            </a:pPr>
            <a:r>
              <a:rPr lang="en-US" sz="2400" u="none" spc="37">
                <a:solidFill>
                  <a:srgbClr val="1A3B29"/>
                </a:solidFill>
                <a:latin typeface="Open Sauce"/>
              </a:rPr>
              <a:t>Langkah-langkah tersebut harus dilakukan secara terintegrasi dan melibatkan peran serta pemerintah, petani, distributor, dan pihak terkait lainnya. Penting juga untuk memperkuat penegakan hukum, meningkatkan persaingan industri beras, dan memberikan edukasi serta pemberdayaan kepada petani.</a:t>
            </a:r>
          </a:p>
          <a:p>
            <a:pPr>
              <a:lnSpc>
                <a:spcPts val="2659"/>
              </a:lnSpc>
            </a:pPr>
            <a:endParaRPr lang="en-US" sz="2400" spc="37">
              <a:solidFill>
                <a:srgbClr val="1A3B29"/>
              </a:solidFill>
              <a:latin typeface="Open Sauce"/>
            </a:endParaRPr>
          </a:p>
          <a:p>
            <a:pPr>
              <a:lnSpc>
                <a:spcPts val="2659"/>
              </a:lnSpc>
            </a:pPr>
            <a:r>
              <a:rPr lang="en-US" sz="2400" u="none" spc="37">
                <a:solidFill>
                  <a:srgbClr val="1A3B29"/>
                </a:solidFill>
                <a:latin typeface="Open Sauce"/>
              </a:rPr>
              <a:t>Dengan implementasi solusi-solusi tersebut, diharapkan harga beras di Kalimantan Selatan dapat terkendali dan terjangkau bagi masyarakat. Terobosan ini akan mendukung keberlanjutan ketahanan pangan, kesejahteraan petani, dan stabilitas ekonomi di wilayah tersebut.</a:t>
            </a:r>
            <a:endParaRPr lang="en-US" sz="2400" u="none" spc="38">
              <a:solidFill>
                <a:srgbClr val="1A3B29"/>
              </a:solidFill>
              <a:latin typeface="Open Sauce"/>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3662" y="1333500"/>
            <a:ext cx="10951738" cy="1054328"/>
          </a:xfrm>
          <a:prstGeom prst="rect">
            <a:avLst/>
          </a:prstGeom>
        </p:spPr>
        <p:txBody>
          <a:bodyPr wrap="square" lIns="0" tIns="0" rIns="0" bIns="0" rtlCol="0" anchor="t">
            <a:spAutoFit/>
          </a:bodyPr>
          <a:lstStyle/>
          <a:p>
            <a:pPr>
              <a:lnSpc>
                <a:spcPts val="8960"/>
              </a:lnSpc>
            </a:pPr>
            <a:r>
              <a:rPr lang="en-US" sz="6400">
                <a:solidFill>
                  <a:srgbClr val="1A3B29"/>
                </a:solidFill>
                <a:latin typeface="Open Sauce Heavy"/>
              </a:rPr>
              <a:t>Pertanyaan &amp; Jawaban</a:t>
            </a:r>
          </a:p>
        </p:txBody>
      </p:sp>
      <p:sp>
        <p:nvSpPr>
          <p:cNvPr id="14" name="TextBox 14"/>
          <p:cNvSpPr txBox="1"/>
          <p:nvPr/>
        </p:nvSpPr>
        <p:spPr>
          <a:xfrm>
            <a:off x="1773663" y="8973820"/>
            <a:ext cx="2189114"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a:rPr>
              <a:t>Sustainable Development Goals</a:t>
            </a:r>
          </a:p>
        </p:txBody>
      </p:sp>
      <p:sp>
        <p:nvSpPr>
          <p:cNvPr id="15" name="TextBox 15"/>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March 20, 2025</a:t>
            </a:r>
          </a:p>
        </p:txBody>
      </p:sp>
      <p:sp>
        <p:nvSpPr>
          <p:cNvPr id="19" name="TextBox 8">
            <a:extLst>
              <a:ext uri="{FF2B5EF4-FFF2-40B4-BE49-F238E27FC236}">
                <a16:creationId xmlns:a16="http://schemas.microsoft.com/office/drawing/2014/main" id="{97E8D4AD-A5C1-A556-5116-31422EA8345B}"/>
              </a:ext>
            </a:extLst>
          </p:cNvPr>
          <p:cNvSpPr txBox="1"/>
          <p:nvPr/>
        </p:nvSpPr>
        <p:spPr>
          <a:xfrm>
            <a:off x="1773662" y="2956829"/>
            <a:ext cx="14761738" cy="4164217"/>
          </a:xfrm>
          <a:prstGeom prst="rect">
            <a:avLst/>
          </a:prstGeom>
        </p:spPr>
        <p:txBody>
          <a:bodyPr wrap="square" lIns="0" tIns="0" rIns="0" bIns="0" rtlCol="0" anchor="t">
            <a:spAutoFit/>
          </a:bodyPr>
          <a:lstStyle/>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Q: Hasimatul zaria, pekerjaan apa yg berelasi sama kasusnya kita.</a:t>
            </a:r>
          </a:p>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A: Nirwana, </a:t>
            </a:r>
          </a:p>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 </a:t>
            </a:r>
          </a:p>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Q: Taufik, apa hubungan identifikasi masalah dengan topik pembahasannya yang kita ambil.</a:t>
            </a:r>
          </a:p>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A: lutfi, menjelaskan variabel dan hubungannya dengan </a:t>
            </a:r>
          </a:p>
          <a:p>
            <a:pPr>
              <a:lnSpc>
                <a:spcPct val="107000"/>
              </a:lnSpc>
              <a:spcAft>
                <a:spcPts val="800"/>
              </a:spcAft>
            </a:pPr>
            <a:r>
              <a:rPr lang="en-US" sz="3200" kern="100">
                <a:solidFill>
                  <a:srgbClr val="1A3B29"/>
                </a:solidFill>
                <a:effectLst/>
                <a:latin typeface="Open Sauce" panose="020B0604020202020204" charset="0"/>
                <a:ea typeface="Malgun Gothic" panose="020B0503020000020004" pitchFamily="34" charset="-127"/>
                <a:cs typeface="Arial" panose="020B0604020202020204" pitchFamily="34" charset="0"/>
              </a:rPr>
              <a:t>Ada sanggahan dari fadli tentang variabel yang kita angkat dengan </a:t>
            </a:r>
          </a:p>
        </p:txBody>
      </p:sp>
    </p:spTree>
    <p:extLst>
      <p:ext uri="{BB962C8B-B14F-4D97-AF65-F5344CB8AC3E}">
        <p14:creationId xmlns:p14="http://schemas.microsoft.com/office/powerpoint/2010/main" val="67927392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6041"/>
        </a:solidFill>
        <a:effectLst/>
      </p:bgPr>
    </p:bg>
    <p:spTree>
      <p:nvGrpSpPr>
        <p:cNvPr id="1" name=""/>
        <p:cNvGrpSpPr/>
        <p:nvPr/>
      </p:nvGrpSpPr>
      <p:grpSpPr>
        <a:xfrm>
          <a:off x="0" y="0"/>
          <a:ext cx="0" cy="0"/>
          <a:chOff x="0" y="0"/>
          <a:chExt cx="0" cy="0"/>
        </a:xfrm>
      </p:grpSpPr>
      <p:grpSp>
        <p:nvGrpSpPr>
          <p:cNvPr id="2" name="Group 2"/>
          <p:cNvGrpSpPr/>
          <p:nvPr/>
        </p:nvGrpSpPr>
        <p:grpSpPr>
          <a:xfrm>
            <a:off x="1660992" y="6964529"/>
            <a:ext cx="5331251" cy="1948967"/>
            <a:chOff x="0" y="0"/>
            <a:chExt cx="7108335" cy="2598622"/>
          </a:xfrm>
        </p:grpSpPr>
        <p:sp>
          <p:nvSpPr>
            <p:cNvPr id="3" name="TextBox 3"/>
            <p:cNvSpPr txBox="1"/>
            <p:nvPr/>
          </p:nvSpPr>
          <p:spPr>
            <a:xfrm>
              <a:off x="0" y="-9525"/>
              <a:ext cx="7108335" cy="1139825"/>
            </a:xfrm>
            <a:prstGeom prst="rect">
              <a:avLst/>
            </a:prstGeom>
          </p:spPr>
          <p:txBody>
            <a:bodyPr lIns="0" tIns="0" rIns="0" bIns="0" rtlCol="0" anchor="t">
              <a:spAutoFit/>
            </a:bodyPr>
            <a:lstStyle/>
            <a:p>
              <a:pPr>
                <a:lnSpc>
                  <a:spcPts val="6720"/>
                </a:lnSpc>
              </a:pPr>
              <a:r>
                <a:rPr lang="en-US" sz="5600">
                  <a:solidFill>
                    <a:srgbClr val="FFFFFF"/>
                  </a:solidFill>
                  <a:latin typeface="Open Sauce Heavy"/>
                </a:rPr>
                <a:t>Any question?</a:t>
              </a:r>
            </a:p>
          </p:txBody>
        </p:sp>
        <p:sp>
          <p:nvSpPr>
            <p:cNvPr id="4" name="TextBox 4"/>
            <p:cNvSpPr txBox="1"/>
            <p:nvPr/>
          </p:nvSpPr>
          <p:spPr>
            <a:xfrm>
              <a:off x="0" y="1514677"/>
              <a:ext cx="7108335" cy="1083945"/>
            </a:xfrm>
            <a:prstGeom prst="rect">
              <a:avLst/>
            </a:prstGeom>
          </p:spPr>
          <p:txBody>
            <a:bodyPr lIns="0" tIns="0" rIns="0" bIns="0" rtlCol="0" anchor="t">
              <a:spAutoFit/>
            </a:bodyPr>
            <a:lstStyle/>
            <a:p>
              <a:pPr>
                <a:lnSpc>
                  <a:spcPts val="3359"/>
                </a:lnSpc>
              </a:pPr>
              <a:r>
                <a:rPr lang="en-US" sz="2400" spc="48">
                  <a:solidFill>
                    <a:srgbClr val="FFFFFF"/>
                  </a:solidFill>
                  <a:latin typeface="Open Sauce"/>
                </a:rPr>
                <a:t>F</a:t>
              </a:r>
              <a:r>
                <a:rPr lang="en-US" sz="2400" u="none" spc="48">
                  <a:solidFill>
                    <a:srgbClr val="FFFFFF"/>
                  </a:solidFill>
                  <a:latin typeface="Open Sauce"/>
                </a:rPr>
                <a:t>or any questions or</a:t>
              </a:r>
            </a:p>
            <a:p>
              <a:pPr>
                <a:lnSpc>
                  <a:spcPts val="3359"/>
                </a:lnSpc>
              </a:pPr>
              <a:r>
                <a:rPr lang="en-US" sz="2400" u="none" spc="48">
                  <a:solidFill>
                    <a:srgbClr val="FFFFFF"/>
                  </a:solidFill>
                  <a:latin typeface="Open Sauce"/>
                </a:rPr>
                <a:t>clarifications on our report.</a:t>
              </a:r>
            </a:p>
          </p:txBody>
        </p:sp>
      </p:grpSp>
      <p:grpSp>
        <p:nvGrpSpPr>
          <p:cNvPr id="5" name="Group 5"/>
          <p:cNvGrpSpPr/>
          <p:nvPr/>
        </p:nvGrpSpPr>
        <p:grpSpPr>
          <a:xfrm>
            <a:off x="12620390" y="4523676"/>
            <a:ext cx="4638910" cy="4389820"/>
            <a:chOff x="0" y="0"/>
            <a:chExt cx="6185214" cy="5853093"/>
          </a:xfrm>
        </p:grpSpPr>
        <p:sp>
          <p:nvSpPr>
            <p:cNvPr id="6" name="TextBox 6"/>
            <p:cNvSpPr txBox="1"/>
            <p:nvPr/>
          </p:nvSpPr>
          <p:spPr>
            <a:xfrm>
              <a:off x="0" y="628412"/>
              <a:ext cx="5434467" cy="471805"/>
            </a:xfrm>
            <a:prstGeom prst="rect">
              <a:avLst/>
            </a:prstGeom>
          </p:spPr>
          <p:txBody>
            <a:bodyPr lIns="0" tIns="0" rIns="0" bIns="0" rtlCol="0" anchor="t">
              <a:spAutoFit/>
            </a:bodyPr>
            <a:lstStyle/>
            <a:p>
              <a:pPr>
                <a:lnSpc>
                  <a:spcPts val="2940"/>
                </a:lnSpc>
              </a:pPr>
              <a:r>
                <a:rPr lang="en-US" sz="2100" spc="42">
                  <a:solidFill>
                    <a:srgbClr val="FFFFFF"/>
                  </a:solidFill>
                  <a:latin typeface="Open Sauce"/>
                </a:rPr>
                <a:t>www.</a:t>
              </a:r>
              <a:r>
                <a:rPr lang="en-US" sz="2100" u="none" spc="42">
                  <a:solidFill>
                    <a:srgbClr val="FFFFFF"/>
                  </a:solidFill>
                  <a:latin typeface="Open Sauce"/>
                </a:rPr>
                <a:t>reallygreatsite.com</a:t>
              </a:r>
            </a:p>
          </p:txBody>
        </p:sp>
        <p:sp>
          <p:nvSpPr>
            <p:cNvPr id="7" name="TextBox 7"/>
            <p:cNvSpPr txBox="1"/>
            <p:nvPr/>
          </p:nvSpPr>
          <p:spPr>
            <a:xfrm>
              <a:off x="0" y="-38100"/>
              <a:ext cx="5434467" cy="537633"/>
            </a:xfrm>
            <a:prstGeom prst="rect">
              <a:avLst/>
            </a:prstGeom>
          </p:spPr>
          <p:txBody>
            <a:bodyPr lIns="0" tIns="0" rIns="0" bIns="0" rtlCol="0" anchor="t">
              <a:spAutoFit/>
            </a:bodyPr>
            <a:lstStyle/>
            <a:p>
              <a:pPr>
                <a:lnSpc>
                  <a:spcPts val="3499"/>
                </a:lnSpc>
              </a:pPr>
              <a:r>
                <a:rPr lang="en-US" sz="2499" spc="24">
                  <a:solidFill>
                    <a:srgbClr val="FFFFFF"/>
                  </a:solidFill>
                  <a:latin typeface="Open Sauce Heavy"/>
                </a:rPr>
                <a:t>Website</a:t>
              </a:r>
            </a:p>
          </p:txBody>
        </p:sp>
        <p:sp>
          <p:nvSpPr>
            <p:cNvPr id="8" name="TextBox 8"/>
            <p:cNvSpPr txBox="1"/>
            <p:nvPr/>
          </p:nvSpPr>
          <p:spPr>
            <a:xfrm>
              <a:off x="0" y="3006327"/>
              <a:ext cx="5434467" cy="471805"/>
            </a:xfrm>
            <a:prstGeom prst="rect">
              <a:avLst/>
            </a:prstGeom>
          </p:spPr>
          <p:txBody>
            <a:bodyPr lIns="0" tIns="0" rIns="0" bIns="0" rtlCol="0" anchor="t">
              <a:spAutoFit/>
            </a:bodyPr>
            <a:lstStyle/>
            <a:p>
              <a:pPr>
                <a:lnSpc>
                  <a:spcPts val="2940"/>
                </a:lnSpc>
              </a:pPr>
              <a:r>
                <a:rPr lang="en-US" sz="2100" spc="42">
                  <a:solidFill>
                    <a:srgbClr val="FFFFFF"/>
                  </a:solidFill>
                  <a:latin typeface="Open Sauce"/>
                </a:rPr>
                <a:t>123-456-7890</a:t>
              </a:r>
            </a:p>
          </p:txBody>
        </p:sp>
        <p:sp>
          <p:nvSpPr>
            <p:cNvPr id="9" name="TextBox 9"/>
            <p:cNvSpPr txBox="1"/>
            <p:nvPr/>
          </p:nvSpPr>
          <p:spPr>
            <a:xfrm>
              <a:off x="0" y="2339815"/>
              <a:ext cx="5434467" cy="537633"/>
            </a:xfrm>
            <a:prstGeom prst="rect">
              <a:avLst/>
            </a:prstGeom>
          </p:spPr>
          <p:txBody>
            <a:bodyPr lIns="0" tIns="0" rIns="0" bIns="0" rtlCol="0" anchor="t">
              <a:spAutoFit/>
            </a:bodyPr>
            <a:lstStyle/>
            <a:p>
              <a:pPr>
                <a:lnSpc>
                  <a:spcPts val="3499"/>
                </a:lnSpc>
              </a:pPr>
              <a:r>
                <a:rPr lang="en-US" sz="2499" spc="24">
                  <a:solidFill>
                    <a:srgbClr val="FFFFFF"/>
                  </a:solidFill>
                  <a:latin typeface="Open Sauce Heavy"/>
                </a:rPr>
                <a:t>Phone Number</a:t>
              </a:r>
            </a:p>
          </p:txBody>
        </p:sp>
        <p:sp>
          <p:nvSpPr>
            <p:cNvPr id="10" name="TextBox 10"/>
            <p:cNvSpPr txBox="1"/>
            <p:nvPr/>
          </p:nvSpPr>
          <p:spPr>
            <a:xfrm>
              <a:off x="0" y="5384463"/>
              <a:ext cx="5434467" cy="468630"/>
            </a:xfrm>
            <a:prstGeom prst="rect">
              <a:avLst/>
            </a:prstGeom>
          </p:spPr>
          <p:txBody>
            <a:bodyPr lIns="0" tIns="0" rIns="0" bIns="0" rtlCol="0" anchor="t">
              <a:spAutoFit/>
            </a:bodyPr>
            <a:lstStyle/>
            <a:p>
              <a:pPr>
                <a:lnSpc>
                  <a:spcPts val="2940"/>
                </a:lnSpc>
              </a:pPr>
              <a:r>
                <a:rPr lang="en-US" sz="2100" spc="42">
                  <a:solidFill>
                    <a:srgbClr val="FFFFFF"/>
                  </a:solidFill>
                  <a:latin typeface="Open Sauce"/>
                </a:rPr>
                <a:t>hello@</a:t>
              </a:r>
              <a:r>
                <a:rPr lang="en-US" sz="2100" u="none" spc="42">
                  <a:solidFill>
                    <a:srgbClr val="FFFFFF"/>
                  </a:solidFill>
                  <a:latin typeface="Open Sauce"/>
                </a:rPr>
                <a:t>reallygreatsite</a:t>
              </a:r>
            </a:p>
          </p:txBody>
        </p:sp>
        <p:sp>
          <p:nvSpPr>
            <p:cNvPr id="11" name="TextBox 11"/>
            <p:cNvSpPr txBox="1"/>
            <p:nvPr/>
          </p:nvSpPr>
          <p:spPr>
            <a:xfrm>
              <a:off x="0" y="4717952"/>
              <a:ext cx="5434467" cy="537633"/>
            </a:xfrm>
            <a:prstGeom prst="rect">
              <a:avLst/>
            </a:prstGeom>
          </p:spPr>
          <p:txBody>
            <a:bodyPr lIns="0" tIns="0" rIns="0" bIns="0" rtlCol="0" anchor="t">
              <a:spAutoFit/>
            </a:bodyPr>
            <a:lstStyle/>
            <a:p>
              <a:pPr>
                <a:lnSpc>
                  <a:spcPts val="3499"/>
                </a:lnSpc>
              </a:pPr>
              <a:r>
                <a:rPr lang="en-US" sz="2499" spc="24">
                  <a:solidFill>
                    <a:srgbClr val="FFFFFF"/>
                  </a:solidFill>
                  <a:latin typeface="Open Sauce Heavy"/>
                </a:rPr>
                <a:t>Email Address</a:t>
              </a:r>
            </a:p>
          </p:txBody>
        </p:sp>
        <p:sp>
          <p:nvSpPr>
            <p:cNvPr id="12" name="AutoShape 12"/>
            <p:cNvSpPr/>
            <p:nvPr/>
          </p:nvSpPr>
          <p:spPr>
            <a:xfrm>
              <a:off x="0" y="1496419"/>
              <a:ext cx="6185214" cy="0"/>
            </a:xfrm>
            <a:prstGeom prst="line">
              <a:avLst/>
            </a:prstGeom>
            <a:ln w="63500" cap="rnd">
              <a:solidFill>
                <a:srgbClr val="E8E4DA"/>
              </a:solidFill>
              <a:prstDash val="solid"/>
              <a:headEnd type="none" w="sm" len="sm"/>
              <a:tailEnd type="none" w="sm" len="sm"/>
            </a:ln>
          </p:spPr>
          <p:txBody>
            <a:bodyPr/>
            <a:lstStyle/>
            <a:p>
              <a:endParaRPr lang="en-US"/>
            </a:p>
          </p:txBody>
        </p:sp>
        <p:sp>
          <p:nvSpPr>
            <p:cNvPr id="13" name="AutoShape 13"/>
            <p:cNvSpPr/>
            <p:nvPr/>
          </p:nvSpPr>
          <p:spPr>
            <a:xfrm>
              <a:off x="0" y="3874333"/>
              <a:ext cx="6185214" cy="0"/>
            </a:xfrm>
            <a:prstGeom prst="line">
              <a:avLst/>
            </a:prstGeom>
            <a:ln w="63500" cap="rnd">
              <a:solidFill>
                <a:srgbClr val="E8E4DA"/>
              </a:solidFill>
              <a:prstDash val="solid"/>
              <a:headEnd type="none" w="sm" len="sm"/>
              <a:tailEnd type="none" w="sm" len="sm"/>
            </a:ln>
          </p:spPr>
          <p:txBody>
            <a:bodyPr/>
            <a:lstStyle/>
            <a:p>
              <a:endParaRPr lang="en-US"/>
            </a:p>
          </p:txBody>
        </p:sp>
      </p:grpSp>
      <p:grpSp>
        <p:nvGrpSpPr>
          <p:cNvPr id="14" name="Group 14"/>
          <p:cNvGrpSpPr/>
          <p:nvPr/>
        </p:nvGrpSpPr>
        <p:grpSpPr>
          <a:xfrm>
            <a:off x="1660992" y="1028700"/>
            <a:ext cx="3509173" cy="812800"/>
            <a:chOff x="0" y="0"/>
            <a:chExt cx="4678897" cy="1083733"/>
          </a:xfrm>
        </p:grpSpPr>
        <p:sp>
          <p:nvSpPr>
            <p:cNvPr id="15" name="Freeform 15"/>
            <p:cNvSpPr/>
            <p:nvPr/>
          </p:nvSpPr>
          <p:spPr>
            <a:xfrm>
              <a:off x="0" y="0"/>
              <a:ext cx="993284" cy="993284"/>
            </a:xfrm>
            <a:custGeom>
              <a:avLst/>
              <a:gdLst/>
              <a:ahLst/>
              <a:cxnLst/>
              <a:rect l="l" t="t" r="r" b="b"/>
              <a:pathLst>
                <a:path w="993284" h="993284">
                  <a:moveTo>
                    <a:pt x="0" y="0"/>
                  </a:moveTo>
                  <a:lnTo>
                    <a:pt x="993284" y="0"/>
                  </a:lnTo>
                  <a:lnTo>
                    <a:pt x="993284" y="993284"/>
                  </a:lnTo>
                  <a:lnTo>
                    <a:pt x="0" y="9932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211579" y="-47625"/>
              <a:ext cx="3467318" cy="1131358"/>
            </a:xfrm>
            <a:prstGeom prst="rect">
              <a:avLst/>
            </a:prstGeom>
          </p:spPr>
          <p:txBody>
            <a:bodyPr lIns="0" tIns="0" rIns="0" bIns="0" rtlCol="0" anchor="t">
              <a:spAutoFit/>
            </a:bodyPr>
            <a:lstStyle/>
            <a:p>
              <a:pPr>
                <a:lnSpc>
                  <a:spcPts val="3500"/>
                </a:lnSpc>
              </a:pPr>
              <a:r>
                <a:rPr lang="en-US" sz="2500">
                  <a:solidFill>
                    <a:srgbClr val="FFFFFF"/>
                  </a:solidFill>
                  <a:latin typeface="Open Sauce Light"/>
                </a:rPr>
                <a:t>Harga Beras di Kalsel</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6041"/>
        </a:solidFill>
        <a:effectLst/>
      </p:bgPr>
    </p:bg>
    <p:spTree>
      <p:nvGrpSpPr>
        <p:cNvPr id="1" name=""/>
        <p:cNvGrpSpPr/>
        <p:nvPr/>
      </p:nvGrpSpPr>
      <p:grpSpPr>
        <a:xfrm>
          <a:off x="0" y="0"/>
          <a:ext cx="0" cy="0"/>
          <a:chOff x="0" y="0"/>
          <a:chExt cx="0" cy="0"/>
        </a:xfrm>
      </p:grpSpPr>
      <p:sp>
        <p:nvSpPr>
          <p:cNvPr id="2" name="TextBox 2"/>
          <p:cNvSpPr txBox="1"/>
          <p:nvPr/>
        </p:nvSpPr>
        <p:spPr>
          <a:xfrm>
            <a:off x="1773663" y="933450"/>
            <a:ext cx="6785978" cy="859684"/>
          </a:xfrm>
          <a:prstGeom prst="rect">
            <a:avLst/>
          </a:prstGeom>
        </p:spPr>
        <p:txBody>
          <a:bodyPr lIns="0" tIns="0" rIns="0" bIns="0" rtlCol="0" anchor="t">
            <a:spAutoFit/>
          </a:bodyPr>
          <a:lstStyle/>
          <a:p>
            <a:pPr>
              <a:lnSpc>
                <a:spcPts val="7081"/>
              </a:lnSpc>
            </a:pPr>
            <a:r>
              <a:rPr lang="en-US" sz="5057">
                <a:solidFill>
                  <a:srgbClr val="FFFFFF"/>
                </a:solidFill>
                <a:latin typeface="Open Sauce Heavy"/>
              </a:rPr>
              <a:t>Batasan Masalah</a:t>
            </a:r>
          </a:p>
        </p:txBody>
      </p:sp>
      <p:grpSp>
        <p:nvGrpSpPr>
          <p:cNvPr id="3" name="Group 3"/>
          <p:cNvGrpSpPr/>
          <p:nvPr/>
        </p:nvGrpSpPr>
        <p:grpSpPr>
          <a:xfrm>
            <a:off x="1773663" y="3131019"/>
            <a:ext cx="3921017" cy="1067435"/>
            <a:chOff x="0" y="0"/>
            <a:chExt cx="5228023" cy="1423247"/>
          </a:xfrm>
        </p:grpSpPr>
        <p:sp>
          <p:nvSpPr>
            <p:cNvPr id="4" name="TextBox 4"/>
            <p:cNvSpPr txBox="1"/>
            <p:nvPr/>
          </p:nvSpPr>
          <p:spPr>
            <a:xfrm>
              <a:off x="0" y="-66675"/>
              <a:ext cx="5228023" cy="795655"/>
            </a:xfrm>
            <a:prstGeom prst="rect">
              <a:avLst/>
            </a:prstGeom>
          </p:spPr>
          <p:txBody>
            <a:bodyPr lIns="0" tIns="0" rIns="0" bIns="0" rtlCol="0" anchor="t">
              <a:spAutoFit/>
            </a:bodyPr>
            <a:lstStyle/>
            <a:p>
              <a:pPr>
                <a:lnSpc>
                  <a:spcPts val="5040"/>
                </a:lnSpc>
              </a:pPr>
              <a:r>
                <a:rPr lang="en-US" sz="3600">
                  <a:solidFill>
                    <a:srgbClr val="FFFFFF"/>
                  </a:solidFill>
                  <a:latin typeface="Open Sauce Semi-Bold"/>
                </a:rPr>
                <a:t>01</a:t>
              </a:r>
            </a:p>
          </p:txBody>
        </p:sp>
        <p:sp>
          <p:nvSpPr>
            <p:cNvPr id="5" name="TextBox 5"/>
            <p:cNvSpPr txBox="1"/>
            <p:nvPr/>
          </p:nvSpPr>
          <p:spPr>
            <a:xfrm>
              <a:off x="0" y="929640"/>
              <a:ext cx="5228023" cy="493607"/>
            </a:xfrm>
            <a:prstGeom prst="rect">
              <a:avLst/>
            </a:prstGeom>
          </p:spPr>
          <p:txBody>
            <a:bodyPr lIns="0" tIns="0" rIns="0" bIns="0" rtlCol="0" anchor="t">
              <a:spAutoFit/>
            </a:bodyPr>
            <a:lstStyle/>
            <a:p>
              <a:pPr>
                <a:lnSpc>
                  <a:spcPts val="3219"/>
                </a:lnSpc>
              </a:pPr>
              <a:r>
                <a:rPr lang="en-US" sz="2300" spc="23">
                  <a:solidFill>
                    <a:srgbClr val="FFFFFF"/>
                  </a:solidFill>
                  <a:latin typeface="Open Sauce Heavy"/>
                </a:rPr>
                <a:t>Background</a:t>
              </a:r>
            </a:p>
          </p:txBody>
        </p:sp>
      </p:grpSp>
      <p:grpSp>
        <p:nvGrpSpPr>
          <p:cNvPr id="6" name="Group 6"/>
          <p:cNvGrpSpPr/>
          <p:nvPr/>
        </p:nvGrpSpPr>
        <p:grpSpPr>
          <a:xfrm>
            <a:off x="6244311" y="3131019"/>
            <a:ext cx="3921017" cy="1067435"/>
            <a:chOff x="0" y="0"/>
            <a:chExt cx="5228023" cy="1423247"/>
          </a:xfrm>
        </p:grpSpPr>
        <p:sp>
          <p:nvSpPr>
            <p:cNvPr id="7" name="TextBox 7"/>
            <p:cNvSpPr txBox="1"/>
            <p:nvPr/>
          </p:nvSpPr>
          <p:spPr>
            <a:xfrm>
              <a:off x="0" y="-66675"/>
              <a:ext cx="5228023" cy="795655"/>
            </a:xfrm>
            <a:prstGeom prst="rect">
              <a:avLst/>
            </a:prstGeom>
          </p:spPr>
          <p:txBody>
            <a:bodyPr lIns="0" tIns="0" rIns="0" bIns="0" rtlCol="0" anchor="t">
              <a:spAutoFit/>
            </a:bodyPr>
            <a:lstStyle/>
            <a:p>
              <a:pPr>
                <a:lnSpc>
                  <a:spcPts val="5040"/>
                </a:lnSpc>
              </a:pPr>
              <a:r>
                <a:rPr lang="en-US" sz="3600">
                  <a:solidFill>
                    <a:srgbClr val="FFFFFF"/>
                  </a:solidFill>
                  <a:latin typeface="Open Sauce Semi-Bold"/>
                </a:rPr>
                <a:t>02</a:t>
              </a:r>
            </a:p>
          </p:txBody>
        </p:sp>
        <p:sp>
          <p:nvSpPr>
            <p:cNvPr id="8" name="TextBox 8"/>
            <p:cNvSpPr txBox="1"/>
            <p:nvPr/>
          </p:nvSpPr>
          <p:spPr>
            <a:xfrm>
              <a:off x="0" y="929640"/>
              <a:ext cx="5228023" cy="493607"/>
            </a:xfrm>
            <a:prstGeom prst="rect">
              <a:avLst/>
            </a:prstGeom>
          </p:spPr>
          <p:txBody>
            <a:bodyPr lIns="0" tIns="0" rIns="0" bIns="0" rtlCol="0" anchor="t">
              <a:spAutoFit/>
            </a:bodyPr>
            <a:lstStyle/>
            <a:p>
              <a:pPr>
                <a:lnSpc>
                  <a:spcPts val="3219"/>
                </a:lnSpc>
              </a:pPr>
              <a:r>
                <a:rPr lang="en-US" sz="2300" spc="23">
                  <a:solidFill>
                    <a:srgbClr val="FFFFFF"/>
                  </a:solidFill>
                  <a:latin typeface="Open Sauce Heavy"/>
                </a:rPr>
                <a:t>Problem Identification</a:t>
              </a:r>
            </a:p>
          </p:txBody>
        </p:sp>
      </p:grpSp>
      <p:grpSp>
        <p:nvGrpSpPr>
          <p:cNvPr id="9" name="Group 9"/>
          <p:cNvGrpSpPr/>
          <p:nvPr/>
        </p:nvGrpSpPr>
        <p:grpSpPr>
          <a:xfrm>
            <a:off x="10486981" y="3131019"/>
            <a:ext cx="3921017" cy="1067435"/>
            <a:chOff x="0" y="0"/>
            <a:chExt cx="5228023" cy="1423247"/>
          </a:xfrm>
        </p:grpSpPr>
        <p:sp>
          <p:nvSpPr>
            <p:cNvPr id="10" name="TextBox 10"/>
            <p:cNvSpPr txBox="1"/>
            <p:nvPr/>
          </p:nvSpPr>
          <p:spPr>
            <a:xfrm>
              <a:off x="0" y="-66675"/>
              <a:ext cx="5228023" cy="795655"/>
            </a:xfrm>
            <a:prstGeom prst="rect">
              <a:avLst/>
            </a:prstGeom>
          </p:spPr>
          <p:txBody>
            <a:bodyPr lIns="0" tIns="0" rIns="0" bIns="0" rtlCol="0" anchor="t">
              <a:spAutoFit/>
            </a:bodyPr>
            <a:lstStyle/>
            <a:p>
              <a:pPr>
                <a:lnSpc>
                  <a:spcPts val="5040"/>
                </a:lnSpc>
              </a:pPr>
              <a:r>
                <a:rPr lang="en-US" sz="3600">
                  <a:solidFill>
                    <a:srgbClr val="FFFFFF"/>
                  </a:solidFill>
                  <a:latin typeface="Open Sauce Semi-Bold"/>
                </a:rPr>
                <a:t>03</a:t>
              </a:r>
            </a:p>
          </p:txBody>
        </p:sp>
        <p:sp>
          <p:nvSpPr>
            <p:cNvPr id="11" name="TextBox 11"/>
            <p:cNvSpPr txBox="1"/>
            <p:nvPr/>
          </p:nvSpPr>
          <p:spPr>
            <a:xfrm>
              <a:off x="0" y="929640"/>
              <a:ext cx="5228023" cy="493607"/>
            </a:xfrm>
            <a:prstGeom prst="rect">
              <a:avLst/>
            </a:prstGeom>
          </p:spPr>
          <p:txBody>
            <a:bodyPr lIns="0" tIns="0" rIns="0" bIns="0" rtlCol="0" anchor="t">
              <a:spAutoFit/>
            </a:bodyPr>
            <a:lstStyle/>
            <a:p>
              <a:pPr>
                <a:lnSpc>
                  <a:spcPts val="3219"/>
                </a:lnSpc>
              </a:pPr>
              <a:r>
                <a:rPr lang="en-US" sz="2300" spc="23">
                  <a:solidFill>
                    <a:srgbClr val="FFFFFF"/>
                  </a:solidFill>
                  <a:latin typeface="Open Sauce Heavy"/>
                </a:rPr>
                <a:t>Solution</a:t>
              </a:r>
            </a:p>
          </p:txBody>
        </p:sp>
      </p:grpSp>
      <p:sp>
        <p:nvSpPr>
          <p:cNvPr id="12" name="TextBox 12"/>
          <p:cNvSpPr txBox="1"/>
          <p:nvPr/>
        </p:nvSpPr>
        <p:spPr>
          <a:xfrm>
            <a:off x="1773663" y="4810926"/>
            <a:ext cx="3921017" cy="2345055"/>
          </a:xfrm>
          <a:prstGeom prst="rect">
            <a:avLst/>
          </a:prstGeom>
        </p:spPr>
        <p:txBody>
          <a:bodyPr lIns="0" tIns="0" rIns="0" bIns="0" rtlCol="0" anchor="t">
            <a:spAutoFit/>
          </a:bodyPr>
          <a:lstStyle/>
          <a:p>
            <a:pPr marL="453390" lvl="1" indent="-226695">
              <a:lnSpc>
                <a:spcPts val="3780"/>
              </a:lnSpc>
              <a:buFont typeface="Arial"/>
              <a:buChar char="•"/>
            </a:pPr>
            <a:r>
              <a:rPr lang="en-US" sz="2100" spc="42">
                <a:solidFill>
                  <a:srgbClr val="FFFFFF"/>
                </a:solidFill>
                <a:latin typeface="Open Sauce"/>
              </a:rPr>
              <a:t>Pembahasan</a:t>
            </a:r>
          </a:p>
          <a:p>
            <a:pPr marL="453390" lvl="1" indent="-226695">
              <a:lnSpc>
                <a:spcPts val="3780"/>
              </a:lnSpc>
              <a:buFont typeface="Arial"/>
              <a:buChar char="•"/>
            </a:pPr>
            <a:r>
              <a:rPr lang="en-US" sz="2100" spc="42">
                <a:solidFill>
                  <a:srgbClr val="FFFFFF"/>
                </a:solidFill>
                <a:latin typeface="Open Sauce"/>
              </a:rPr>
              <a:t>Harga beras nasional</a:t>
            </a:r>
          </a:p>
          <a:p>
            <a:pPr marL="453390" lvl="1" indent="-226695">
              <a:lnSpc>
                <a:spcPts val="3780"/>
              </a:lnSpc>
              <a:buFont typeface="Arial"/>
              <a:buChar char="•"/>
            </a:pPr>
            <a:r>
              <a:rPr lang="en-US" sz="2100" spc="42">
                <a:solidFill>
                  <a:srgbClr val="FFFFFF"/>
                </a:solidFill>
                <a:latin typeface="Open Sauce"/>
              </a:rPr>
              <a:t>Harga beras tertinggi di Indonesia</a:t>
            </a:r>
          </a:p>
          <a:p>
            <a:pPr>
              <a:lnSpc>
                <a:spcPts val="3780"/>
              </a:lnSpc>
            </a:pPr>
            <a:endParaRPr lang="en-US" sz="2100" spc="42">
              <a:solidFill>
                <a:srgbClr val="FFFFFF"/>
              </a:solidFill>
              <a:latin typeface="Open Sauce"/>
            </a:endParaRPr>
          </a:p>
        </p:txBody>
      </p:sp>
      <p:sp>
        <p:nvSpPr>
          <p:cNvPr id="13" name="TextBox 13"/>
          <p:cNvSpPr txBox="1"/>
          <p:nvPr/>
        </p:nvSpPr>
        <p:spPr>
          <a:xfrm>
            <a:off x="6244311" y="4810926"/>
            <a:ext cx="3618629" cy="916305"/>
          </a:xfrm>
          <a:prstGeom prst="rect">
            <a:avLst/>
          </a:prstGeom>
        </p:spPr>
        <p:txBody>
          <a:bodyPr lIns="0" tIns="0" rIns="0" bIns="0" rtlCol="0" anchor="t">
            <a:spAutoFit/>
          </a:bodyPr>
          <a:lstStyle/>
          <a:p>
            <a:pPr marL="453390" lvl="1" indent="-226695">
              <a:lnSpc>
                <a:spcPts val="3780"/>
              </a:lnSpc>
              <a:buFont typeface="Arial"/>
              <a:buChar char="•"/>
            </a:pPr>
            <a:r>
              <a:rPr lang="en-US" sz="2100" spc="42">
                <a:solidFill>
                  <a:srgbClr val="FFFFFF"/>
                </a:solidFill>
                <a:latin typeface="Open Sauce"/>
              </a:rPr>
              <a:t>Penyebab mahalnya harga beras di Kalsel</a:t>
            </a:r>
          </a:p>
        </p:txBody>
      </p:sp>
      <p:sp>
        <p:nvSpPr>
          <p:cNvPr id="14" name="TextBox 14"/>
          <p:cNvSpPr txBox="1"/>
          <p:nvPr/>
        </p:nvSpPr>
        <p:spPr>
          <a:xfrm>
            <a:off x="10486981" y="4810926"/>
            <a:ext cx="3384742" cy="1392555"/>
          </a:xfrm>
          <a:prstGeom prst="rect">
            <a:avLst/>
          </a:prstGeom>
        </p:spPr>
        <p:txBody>
          <a:bodyPr lIns="0" tIns="0" rIns="0" bIns="0" rtlCol="0" anchor="t">
            <a:spAutoFit/>
          </a:bodyPr>
          <a:lstStyle/>
          <a:p>
            <a:pPr marL="453390" lvl="1" indent="-226695">
              <a:lnSpc>
                <a:spcPts val="3780"/>
              </a:lnSpc>
              <a:buFont typeface="Arial"/>
              <a:buChar char="•"/>
            </a:pPr>
            <a:r>
              <a:rPr lang="en-US" sz="2100" spc="42">
                <a:solidFill>
                  <a:srgbClr val="FFFFFF"/>
                </a:solidFill>
                <a:latin typeface="Open Sauce"/>
              </a:rPr>
              <a:t>Solusi permasalahan mahalnya beras di Kalimantan Selatan</a:t>
            </a:r>
          </a:p>
        </p:txBody>
      </p:sp>
      <p:sp>
        <p:nvSpPr>
          <p:cNvPr id="15" name="AutoShape 15"/>
          <p:cNvSpPr/>
          <p:nvPr/>
        </p:nvSpPr>
        <p:spPr>
          <a:xfrm>
            <a:off x="1773663" y="4441647"/>
            <a:ext cx="12098059" cy="0"/>
          </a:xfrm>
          <a:prstGeom prst="line">
            <a:avLst/>
          </a:prstGeom>
          <a:ln w="47625" cap="rnd">
            <a:solidFill>
              <a:srgbClr val="EDEDED"/>
            </a:solidFill>
            <a:prstDash val="solid"/>
            <a:headEnd type="none" w="sm" len="sm"/>
            <a:tailEnd type="none" w="sm" len="sm"/>
          </a:ln>
        </p:spPr>
        <p:txBody>
          <a:bodyPr/>
          <a:lstStyle/>
          <a:p>
            <a:endParaRPr lang="en-US"/>
          </a:p>
        </p:txBody>
      </p:sp>
      <p:sp>
        <p:nvSpPr>
          <p:cNvPr id="16" name="TextBox 16"/>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FFFFFF"/>
                </a:solidFill>
                <a:latin typeface="Open Sauce"/>
              </a:rPr>
              <a:t>Tingginya Harga Beras di Kalimantan Selatan</a:t>
            </a:r>
          </a:p>
        </p:txBody>
      </p:sp>
      <p:sp>
        <p:nvSpPr>
          <p:cNvPr id="17" name="TextBox 17"/>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FFFFFF"/>
                </a:solidFill>
                <a:latin typeface="Open Sauce"/>
              </a:rPr>
              <a:t>Date:</a:t>
            </a:r>
          </a:p>
          <a:p>
            <a:pPr marL="0" lvl="0" indent="0" algn="r">
              <a:lnSpc>
                <a:spcPts val="2240"/>
              </a:lnSpc>
              <a:spcBef>
                <a:spcPct val="0"/>
              </a:spcBef>
            </a:pPr>
            <a:r>
              <a:rPr lang="en-US" sz="1600" spc="32">
                <a:solidFill>
                  <a:srgbClr val="FFFFFF"/>
                </a:solidFill>
                <a:latin typeface="Open Sauce"/>
              </a:rPr>
              <a:t>October 25, 2023</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110" b="-31074"/>
            </a:stretch>
          </a:blipFill>
        </p:spPr>
        <p:txBody>
          <a:bodyPr/>
          <a:lstStyle/>
          <a:p>
            <a:endParaRPr lang="en-US"/>
          </a:p>
        </p:txBody>
      </p:sp>
      <p:sp>
        <p:nvSpPr>
          <p:cNvPr id="3" name="Freeform 3"/>
          <p:cNvSpPr/>
          <p:nvPr/>
        </p:nvSpPr>
        <p:spPr>
          <a:xfrm flipH="1">
            <a:off x="0" y="0"/>
            <a:ext cx="18288000" cy="12184380"/>
          </a:xfrm>
          <a:custGeom>
            <a:avLst/>
            <a:gdLst/>
            <a:ahLst/>
            <a:cxnLst/>
            <a:rect l="l" t="t" r="r" b="b"/>
            <a:pathLst>
              <a:path w="18288000" h="12184380">
                <a:moveTo>
                  <a:pt x="18288000" y="0"/>
                </a:moveTo>
                <a:lnTo>
                  <a:pt x="0" y="0"/>
                </a:lnTo>
                <a:lnTo>
                  <a:pt x="0" y="12184380"/>
                </a:lnTo>
                <a:lnTo>
                  <a:pt x="18288000" y="12184380"/>
                </a:lnTo>
                <a:lnTo>
                  <a:pt x="18288000" y="0"/>
                </a:lnTo>
                <a:close/>
              </a:path>
            </a:pathLst>
          </a:custGeom>
          <a:blipFill>
            <a:blip r:embed="rId3"/>
            <a:stretch>
              <a:fillRect/>
            </a:stretch>
          </a:blipFill>
        </p:spPr>
        <p:txBody>
          <a:bodyPr/>
          <a:lstStyle/>
          <a:p>
            <a:endParaRPr lang="en-US"/>
          </a:p>
        </p:txBody>
      </p:sp>
      <p:grpSp>
        <p:nvGrpSpPr>
          <p:cNvPr id="4" name="Group 4"/>
          <p:cNvGrpSpPr/>
          <p:nvPr/>
        </p:nvGrpSpPr>
        <p:grpSpPr>
          <a:xfrm>
            <a:off x="1028700" y="4965932"/>
            <a:ext cx="7879612" cy="5321068"/>
            <a:chOff x="0" y="0"/>
            <a:chExt cx="2665449" cy="1799966"/>
          </a:xfrm>
        </p:grpSpPr>
        <p:sp>
          <p:nvSpPr>
            <p:cNvPr id="5" name="Freeform 5"/>
            <p:cNvSpPr/>
            <p:nvPr/>
          </p:nvSpPr>
          <p:spPr>
            <a:xfrm>
              <a:off x="0" y="0"/>
              <a:ext cx="2665449" cy="1799966"/>
            </a:xfrm>
            <a:custGeom>
              <a:avLst/>
              <a:gdLst/>
              <a:ahLst/>
              <a:cxnLst/>
              <a:rect l="l" t="t" r="r" b="b"/>
              <a:pathLst>
                <a:path w="2665449" h="1799966">
                  <a:moveTo>
                    <a:pt x="0" y="0"/>
                  </a:moveTo>
                  <a:lnTo>
                    <a:pt x="2665449" y="0"/>
                  </a:lnTo>
                  <a:lnTo>
                    <a:pt x="2665449" y="1799966"/>
                  </a:lnTo>
                  <a:lnTo>
                    <a:pt x="0" y="1799966"/>
                  </a:lnTo>
                  <a:close/>
                </a:path>
              </a:pathLst>
            </a:custGeom>
            <a:solidFill>
              <a:srgbClr val="266041"/>
            </a:solidFill>
          </p:spPr>
          <p:txBody>
            <a:bodyPr/>
            <a:lstStyle/>
            <a:p>
              <a:endParaRPr lang="en-US"/>
            </a:p>
          </p:txBody>
        </p:sp>
      </p:grpSp>
      <p:grpSp>
        <p:nvGrpSpPr>
          <p:cNvPr id="6" name="Group 6"/>
          <p:cNvGrpSpPr/>
          <p:nvPr/>
        </p:nvGrpSpPr>
        <p:grpSpPr>
          <a:xfrm>
            <a:off x="1773663" y="5972381"/>
            <a:ext cx="6785978" cy="1486096"/>
            <a:chOff x="0" y="0"/>
            <a:chExt cx="9047971" cy="1981461"/>
          </a:xfrm>
        </p:grpSpPr>
        <p:sp>
          <p:nvSpPr>
            <p:cNvPr id="7" name="TextBox 7"/>
            <p:cNvSpPr txBox="1"/>
            <p:nvPr/>
          </p:nvSpPr>
          <p:spPr>
            <a:xfrm>
              <a:off x="0" y="563083"/>
              <a:ext cx="9047971" cy="1418378"/>
            </a:xfrm>
            <a:prstGeom prst="rect">
              <a:avLst/>
            </a:prstGeom>
          </p:spPr>
          <p:txBody>
            <a:bodyPr lIns="0" tIns="0" rIns="0" bIns="0" rtlCol="0" anchor="t">
              <a:spAutoFit/>
            </a:bodyPr>
            <a:lstStyle/>
            <a:p>
              <a:pPr>
                <a:lnSpc>
                  <a:spcPts val="8960"/>
                </a:lnSpc>
              </a:pPr>
              <a:r>
                <a:rPr lang="en-US" sz="6400">
                  <a:solidFill>
                    <a:srgbClr val="FFFFFF"/>
                  </a:solidFill>
                  <a:latin typeface="Open Sauce Heavy"/>
                </a:rPr>
                <a:t>Background</a:t>
              </a:r>
            </a:p>
          </p:txBody>
        </p:sp>
        <p:sp>
          <p:nvSpPr>
            <p:cNvPr id="8" name="TextBox 8"/>
            <p:cNvSpPr txBox="1"/>
            <p:nvPr/>
          </p:nvSpPr>
          <p:spPr>
            <a:xfrm>
              <a:off x="0" y="-57150"/>
              <a:ext cx="9047971" cy="622723"/>
            </a:xfrm>
            <a:prstGeom prst="rect">
              <a:avLst/>
            </a:prstGeom>
          </p:spPr>
          <p:txBody>
            <a:bodyPr lIns="0" tIns="0" rIns="0" bIns="0" rtlCol="0" anchor="t">
              <a:spAutoFit/>
            </a:bodyPr>
            <a:lstStyle/>
            <a:p>
              <a:pPr>
                <a:lnSpc>
                  <a:spcPts val="3919"/>
                </a:lnSpc>
                <a:spcBef>
                  <a:spcPct val="0"/>
                </a:spcBef>
              </a:pPr>
              <a:r>
                <a:rPr lang="en-US" sz="2800">
                  <a:solidFill>
                    <a:srgbClr val="FFFFFF"/>
                  </a:solidFill>
                  <a:latin typeface="Open Sauce Semi-Bold"/>
                </a:rPr>
                <a:t>Part 1:</a:t>
              </a:r>
            </a:p>
          </p:txBody>
        </p:sp>
      </p:grpSp>
      <p:sp>
        <p:nvSpPr>
          <p:cNvPr id="9" name="TextBox 9"/>
          <p:cNvSpPr txBox="1"/>
          <p:nvPr/>
        </p:nvSpPr>
        <p:spPr>
          <a:xfrm>
            <a:off x="1773663" y="8192366"/>
            <a:ext cx="2189114" cy="816610"/>
          </a:xfrm>
          <a:prstGeom prst="rect">
            <a:avLst/>
          </a:prstGeom>
        </p:spPr>
        <p:txBody>
          <a:bodyPr lIns="0" tIns="0" rIns="0" bIns="0" rtlCol="0" anchor="t">
            <a:spAutoFit/>
          </a:bodyPr>
          <a:lstStyle/>
          <a:p>
            <a:pPr marL="0" lvl="0" indent="0">
              <a:lnSpc>
                <a:spcPts val="2240"/>
              </a:lnSpc>
              <a:spcBef>
                <a:spcPct val="0"/>
              </a:spcBef>
            </a:pPr>
            <a:r>
              <a:rPr lang="en-US" sz="1600" spc="32">
                <a:solidFill>
                  <a:srgbClr val="FFFFFF"/>
                </a:solidFill>
                <a:latin typeface="Open Sauce"/>
              </a:rPr>
              <a:t>Tingginya Harga Beras di Kalimantan Selatan</a:t>
            </a:r>
          </a:p>
        </p:txBody>
      </p:sp>
      <p:sp>
        <p:nvSpPr>
          <p:cNvPr id="10" name="TextBox 10"/>
          <p:cNvSpPr txBox="1"/>
          <p:nvPr/>
        </p:nvSpPr>
        <p:spPr>
          <a:xfrm>
            <a:off x="4469397" y="8459066"/>
            <a:ext cx="2189114" cy="549910"/>
          </a:xfrm>
          <a:prstGeom prst="rect">
            <a:avLst/>
          </a:prstGeom>
        </p:spPr>
        <p:txBody>
          <a:bodyPr lIns="0" tIns="0" rIns="0" bIns="0" rtlCol="0" anchor="t">
            <a:spAutoFit/>
          </a:bodyPr>
          <a:lstStyle/>
          <a:p>
            <a:pPr>
              <a:lnSpc>
                <a:spcPts val="2239"/>
              </a:lnSpc>
            </a:pPr>
            <a:r>
              <a:rPr lang="en-US" sz="1599" spc="31">
                <a:solidFill>
                  <a:srgbClr val="FFFFFF"/>
                </a:solidFill>
                <a:latin typeface="Open Sauce"/>
              </a:rPr>
              <a:t>Date:</a:t>
            </a:r>
          </a:p>
          <a:p>
            <a:pPr marL="0" lvl="0" indent="0">
              <a:lnSpc>
                <a:spcPts val="2240"/>
              </a:lnSpc>
              <a:spcBef>
                <a:spcPct val="0"/>
              </a:spcBef>
            </a:pPr>
            <a:r>
              <a:rPr lang="en-US" sz="1600" spc="32">
                <a:solidFill>
                  <a:srgbClr val="FFFFFF"/>
                </a:solidFill>
                <a:latin typeface="Open Sauce"/>
              </a:rPr>
              <a:t>October 25, 2023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73663" y="1097089"/>
            <a:ext cx="5331251" cy="857250"/>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Background</a:t>
            </a:r>
          </a:p>
        </p:txBody>
      </p:sp>
      <p:sp>
        <p:nvSpPr>
          <p:cNvPr id="3" name="TextBox 3"/>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October 25, 2023</a:t>
            </a:r>
          </a:p>
        </p:txBody>
      </p:sp>
      <p:sp>
        <p:nvSpPr>
          <p:cNvPr id="4" name="TextBox 4"/>
          <p:cNvSpPr txBox="1"/>
          <p:nvPr/>
        </p:nvSpPr>
        <p:spPr>
          <a:xfrm>
            <a:off x="1773663" y="2720844"/>
            <a:ext cx="15018355" cy="5743647"/>
          </a:xfrm>
          <a:prstGeom prst="rect">
            <a:avLst/>
          </a:prstGeom>
        </p:spPr>
        <p:txBody>
          <a:bodyPr lIns="0" tIns="0" rIns="0" bIns="0" rtlCol="0" anchor="t">
            <a:spAutoFit/>
          </a:bodyPr>
          <a:lstStyle/>
          <a:p>
            <a:pPr>
              <a:lnSpc>
                <a:spcPts val="4196"/>
              </a:lnSpc>
            </a:pPr>
            <a:r>
              <a:rPr lang="en-US" sz="2997" spc="59">
                <a:solidFill>
                  <a:srgbClr val="1A3B29"/>
                </a:solidFill>
                <a:latin typeface="Open Sauce"/>
              </a:rPr>
              <a:t>Beras merupakan sumber utama pemenuhan gizi yang meliputi kalori, protein, lemak dan vitamin. Dengan pertimbangan pentingnya beras tersebut, Pemerintah selalu berupaya untuk meningkatkan ketahanan pangan terutama yang bersumber dari peningkatan produksi dalam negeri.</a:t>
            </a:r>
          </a:p>
          <a:p>
            <a:pPr>
              <a:lnSpc>
                <a:spcPts val="4196"/>
              </a:lnSpc>
            </a:pPr>
            <a:endParaRPr lang="en-US" sz="2997" spc="59">
              <a:solidFill>
                <a:srgbClr val="1A3B29"/>
              </a:solidFill>
              <a:latin typeface="Open Sauce"/>
            </a:endParaRPr>
          </a:p>
          <a:p>
            <a:pPr>
              <a:lnSpc>
                <a:spcPts val="4196"/>
              </a:lnSpc>
            </a:pPr>
            <a:r>
              <a:rPr lang="en-US" sz="2997" spc="59">
                <a:solidFill>
                  <a:srgbClr val="1A3B29"/>
                </a:solidFill>
                <a:latin typeface="Open Sauce"/>
              </a:rPr>
              <a:t>Kalimantan Selatan termasuk kategori penghasil beras lokal terbesar se-Indonesia, akan tetapi justru harga beras di Kalimantan Selatan tergolong yang paling tinggi juga se-Indonesia. </a:t>
            </a:r>
          </a:p>
          <a:p>
            <a:pPr>
              <a:lnSpc>
                <a:spcPts val="4196"/>
              </a:lnSpc>
            </a:pPr>
            <a:endParaRPr lang="en-US" sz="2997" spc="59">
              <a:solidFill>
                <a:srgbClr val="1A3B29"/>
              </a:solidFill>
              <a:latin typeface="Open Sauce"/>
            </a:endParaRPr>
          </a:p>
          <a:p>
            <a:pPr>
              <a:lnSpc>
                <a:spcPts val="4196"/>
              </a:lnSpc>
            </a:pPr>
            <a:r>
              <a:rPr lang="en-US" sz="2997" spc="59">
                <a:solidFill>
                  <a:srgbClr val="1A3B29"/>
                </a:solidFill>
                <a:latin typeface="Open Sauce"/>
              </a:rPr>
              <a:t>Kok bisa yah??</a:t>
            </a:r>
          </a:p>
          <a:p>
            <a:pPr>
              <a:lnSpc>
                <a:spcPts val="4196"/>
              </a:lnSpc>
            </a:pPr>
            <a:endParaRPr lang="en-US" sz="2997" spc="59">
              <a:solidFill>
                <a:srgbClr val="1A3B29"/>
              </a:solidFill>
              <a:latin typeface="Open Sauce"/>
            </a:endParaRPr>
          </a:p>
        </p:txBody>
      </p:sp>
      <p:sp>
        <p:nvSpPr>
          <p:cNvPr id="5" name="TextBox 5"/>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94818" y="1546114"/>
            <a:ext cx="12358273" cy="6980902"/>
          </a:xfrm>
          <a:custGeom>
            <a:avLst/>
            <a:gdLst/>
            <a:ahLst/>
            <a:cxnLst/>
            <a:rect l="l" t="t" r="r" b="b"/>
            <a:pathLst>
              <a:path w="12358273" h="6980902">
                <a:moveTo>
                  <a:pt x="0" y="0"/>
                </a:moveTo>
                <a:lnTo>
                  <a:pt x="12358273" y="0"/>
                </a:lnTo>
                <a:lnTo>
                  <a:pt x="12358273" y="6980903"/>
                </a:lnTo>
                <a:lnTo>
                  <a:pt x="0" y="6980903"/>
                </a:lnTo>
                <a:lnTo>
                  <a:pt x="0" y="0"/>
                </a:lnTo>
                <a:close/>
              </a:path>
            </a:pathLst>
          </a:custGeom>
          <a:blipFill>
            <a:blip r:embed="rId2"/>
            <a:stretch>
              <a:fillRect t="-941" b="-2119"/>
            </a:stretch>
          </a:blipFill>
        </p:spPr>
        <p:txBody>
          <a:bodyPr/>
          <a:lstStyle/>
          <a:p>
            <a:endParaRPr lang="en-US"/>
          </a:p>
        </p:txBody>
      </p:sp>
      <p:sp>
        <p:nvSpPr>
          <p:cNvPr id="3" name="TextBox 3"/>
          <p:cNvSpPr txBox="1"/>
          <p:nvPr/>
        </p:nvSpPr>
        <p:spPr>
          <a:xfrm>
            <a:off x="1219200" y="3124200"/>
            <a:ext cx="4748003" cy="34004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Produksi Beras di Kalimantan Selatan</a:t>
            </a:r>
          </a:p>
        </p:txBody>
      </p:sp>
      <p:sp>
        <p:nvSpPr>
          <p:cNvPr id="4" name="TextBox 4"/>
          <p:cNvSpPr txBox="1"/>
          <p:nvPr/>
        </p:nvSpPr>
        <p:spPr>
          <a:xfrm>
            <a:off x="14602905" y="8964295"/>
            <a:ext cx="2189114" cy="549910"/>
          </a:xfrm>
          <a:prstGeom prst="rect">
            <a:avLst/>
          </a:prstGeom>
        </p:spPr>
        <p:txBody>
          <a:bodyPr lIns="0" tIns="0" rIns="0" bIns="0" rtlCol="0" anchor="t">
            <a:spAutoFit/>
          </a:bodyPr>
          <a:lstStyle/>
          <a:p>
            <a:pPr algn="r">
              <a:lnSpc>
                <a:spcPts val="2239"/>
              </a:lnSpc>
            </a:pPr>
            <a:r>
              <a:rPr lang="en-US" sz="1599" spc="31">
                <a:solidFill>
                  <a:srgbClr val="1A3B29"/>
                </a:solidFill>
                <a:latin typeface="Open Sauce"/>
              </a:rPr>
              <a:t>Date:</a:t>
            </a:r>
          </a:p>
          <a:p>
            <a:pPr marL="0" lvl="0" indent="0" algn="r">
              <a:lnSpc>
                <a:spcPts val="2240"/>
              </a:lnSpc>
              <a:spcBef>
                <a:spcPct val="0"/>
              </a:spcBef>
            </a:pPr>
            <a:r>
              <a:rPr lang="en-US" sz="1600" spc="32">
                <a:solidFill>
                  <a:srgbClr val="1A3B29"/>
                </a:solidFill>
                <a:latin typeface="Open Sauce"/>
              </a:rPr>
              <a:t>October 25, 2023</a:t>
            </a:r>
          </a:p>
        </p:txBody>
      </p:sp>
      <p:sp>
        <p:nvSpPr>
          <p:cNvPr id="5" name="TextBox 5"/>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34475" y="-34925"/>
            <a:ext cx="7912927" cy="9800726"/>
          </a:xfrm>
          <a:custGeom>
            <a:avLst/>
            <a:gdLst/>
            <a:ahLst/>
            <a:cxnLst/>
            <a:rect l="l" t="t" r="r" b="b"/>
            <a:pathLst>
              <a:path w="7912927" h="9800726">
                <a:moveTo>
                  <a:pt x="0" y="0"/>
                </a:moveTo>
                <a:lnTo>
                  <a:pt x="7912927" y="0"/>
                </a:lnTo>
                <a:lnTo>
                  <a:pt x="7912927" y="9800726"/>
                </a:lnTo>
                <a:lnTo>
                  <a:pt x="0" y="980072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773663" y="1562100"/>
            <a:ext cx="5438872" cy="3361690"/>
          </a:xfrm>
          <a:prstGeom prst="rect">
            <a:avLst/>
          </a:prstGeom>
        </p:spPr>
        <p:txBody>
          <a:bodyPr lIns="0" tIns="0" rIns="0" bIns="0" rtlCol="0" anchor="t">
            <a:spAutoFit/>
          </a:bodyPr>
          <a:lstStyle/>
          <a:p>
            <a:pPr>
              <a:lnSpc>
                <a:spcPts val="8960"/>
              </a:lnSpc>
            </a:pPr>
            <a:r>
              <a:rPr lang="en-US" sz="6400">
                <a:solidFill>
                  <a:srgbClr val="1A3B29"/>
                </a:solidFill>
                <a:latin typeface="Open Sauce Heavy"/>
              </a:rPr>
              <a:t>Luas Tanah Kalimantan Selatan</a:t>
            </a:r>
          </a:p>
        </p:txBody>
      </p:sp>
      <p:sp>
        <p:nvSpPr>
          <p:cNvPr id="4" name="TextBox 4"/>
          <p:cNvSpPr txBox="1"/>
          <p:nvPr/>
        </p:nvSpPr>
        <p:spPr>
          <a:xfrm>
            <a:off x="1773663" y="5181600"/>
            <a:ext cx="5091689" cy="2837765"/>
          </a:xfrm>
          <a:prstGeom prst="rect">
            <a:avLst/>
          </a:prstGeom>
        </p:spPr>
        <p:txBody>
          <a:bodyPr lIns="0" tIns="0" rIns="0" bIns="0" rtlCol="0" anchor="t">
            <a:spAutoFit/>
          </a:bodyPr>
          <a:lstStyle/>
          <a:p>
            <a:pPr>
              <a:lnSpc>
                <a:spcPts val="3219"/>
              </a:lnSpc>
            </a:pPr>
            <a:r>
              <a:rPr lang="en-US" sz="2299" spc="45">
                <a:solidFill>
                  <a:srgbClr val="1A3B29"/>
                </a:solidFill>
                <a:latin typeface="Open Sauce"/>
              </a:rPr>
              <a:t>Provinsi ini merupakan rumah bagi etnis Banjar dan memiliki luas </a:t>
            </a:r>
            <a:r>
              <a:rPr lang="en-US" sz="2299" b="1" spc="45">
                <a:solidFill>
                  <a:srgbClr val="1A3B29"/>
                </a:solidFill>
                <a:latin typeface="Open Sauce"/>
              </a:rPr>
              <a:t>38.744,00 km² </a:t>
            </a:r>
            <a:r>
              <a:rPr lang="en-US" sz="2299" spc="45">
                <a:solidFill>
                  <a:srgbClr val="1A3B29"/>
                </a:solidFill>
                <a:latin typeface="Open Sauce"/>
              </a:rPr>
              <a:t>dengan populasi pada tahun 2023 berjumlah 4.205.816 jiwa, dan wilayah administrasi terbagi menjadi 11 kabupaten dan 2 kota.</a:t>
            </a:r>
          </a:p>
        </p:txBody>
      </p:sp>
      <p:sp>
        <p:nvSpPr>
          <p:cNvPr id="5" name="TextBox 5"/>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6" name="TextBox 3">
            <a:extLst>
              <a:ext uri="{FF2B5EF4-FFF2-40B4-BE49-F238E27FC236}">
                <a16:creationId xmlns:a16="http://schemas.microsoft.com/office/drawing/2014/main" id="{4EC9245A-3AF4-ABD0-5F30-561C9B13A218}"/>
              </a:ext>
            </a:extLst>
          </p:cNvPr>
          <p:cNvSpPr txBox="1"/>
          <p:nvPr/>
        </p:nvSpPr>
        <p:spPr>
          <a:xfrm>
            <a:off x="18868928" y="1866900"/>
            <a:ext cx="9325072" cy="2208490"/>
          </a:xfrm>
          <a:prstGeom prst="rect">
            <a:avLst/>
          </a:prstGeom>
        </p:spPr>
        <p:txBody>
          <a:bodyPr wrap="square" lIns="0" tIns="0" rIns="0" bIns="0" rtlCol="0" anchor="t">
            <a:spAutoFit/>
          </a:bodyPr>
          <a:lstStyle/>
          <a:p>
            <a:pPr algn="r">
              <a:lnSpc>
                <a:spcPts val="8960"/>
              </a:lnSpc>
            </a:pPr>
            <a:r>
              <a:rPr lang="en-US" sz="6400">
                <a:solidFill>
                  <a:srgbClr val="1A3B29"/>
                </a:solidFill>
                <a:latin typeface="Open Sauce Heavy"/>
              </a:rPr>
              <a:t>Luas Sawah di Kalimantan Selatan</a:t>
            </a:r>
          </a:p>
        </p:txBody>
      </p:sp>
      <p:sp>
        <p:nvSpPr>
          <p:cNvPr id="7" name="TextBox 4">
            <a:extLst>
              <a:ext uri="{FF2B5EF4-FFF2-40B4-BE49-F238E27FC236}">
                <a16:creationId xmlns:a16="http://schemas.microsoft.com/office/drawing/2014/main" id="{C4610475-64F7-91FC-FBF3-F9F04879DFC3}"/>
              </a:ext>
            </a:extLst>
          </p:cNvPr>
          <p:cNvSpPr txBox="1"/>
          <p:nvPr/>
        </p:nvSpPr>
        <p:spPr>
          <a:xfrm>
            <a:off x="22450328" y="5484177"/>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Non Irigasi seluas</a:t>
            </a:r>
          </a:p>
          <a:p>
            <a:pPr algn="r"/>
            <a:r>
              <a:rPr lang="en-US" sz="4400">
                <a:solidFill>
                  <a:srgbClr val="1A3B29"/>
                </a:solidFill>
                <a:latin typeface="Open Sauce Heavy"/>
              </a:rPr>
              <a:t>428,713 Hectare</a:t>
            </a:r>
          </a:p>
        </p:txBody>
      </p:sp>
      <p:sp>
        <p:nvSpPr>
          <p:cNvPr id="8" name="TextBox 4">
            <a:extLst>
              <a:ext uri="{FF2B5EF4-FFF2-40B4-BE49-F238E27FC236}">
                <a16:creationId xmlns:a16="http://schemas.microsoft.com/office/drawing/2014/main" id="{BF961D3F-A578-87C0-19AC-A3CCCD0B14B3}"/>
              </a:ext>
            </a:extLst>
          </p:cNvPr>
          <p:cNvSpPr txBox="1"/>
          <p:nvPr/>
        </p:nvSpPr>
        <p:spPr>
          <a:xfrm>
            <a:off x="22450327" y="7541577"/>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Irigasi seluas</a:t>
            </a:r>
          </a:p>
          <a:p>
            <a:pPr algn="r"/>
            <a:r>
              <a:rPr lang="en-US" sz="4400">
                <a:solidFill>
                  <a:srgbClr val="1A3B29"/>
                </a:solidFill>
                <a:latin typeface="Open Sauce Heavy"/>
              </a:rPr>
              <a:t>946,437 Hectare</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239000" y="-5448300"/>
            <a:ext cx="15442144" cy="19126200"/>
          </a:xfrm>
          <a:custGeom>
            <a:avLst/>
            <a:gdLst/>
            <a:ahLst/>
            <a:cxnLst/>
            <a:rect l="l" t="t" r="r" b="b"/>
            <a:pathLst>
              <a:path w="7912927" h="9800726">
                <a:moveTo>
                  <a:pt x="0" y="0"/>
                </a:moveTo>
                <a:lnTo>
                  <a:pt x="7912927" y="0"/>
                </a:lnTo>
                <a:lnTo>
                  <a:pt x="7912927" y="9800726"/>
                </a:lnTo>
                <a:lnTo>
                  <a:pt x="0" y="9800726"/>
                </a:lnTo>
                <a:lnTo>
                  <a:pt x="0" y="0"/>
                </a:lnTo>
                <a:close/>
              </a:path>
            </a:pathLst>
          </a:custGeom>
          <a:blipFill>
            <a:blip r:embed="rId2"/>
            <a:stretch>
              <a:fillRect/>
            </a:stretch>
          </a:blipFill>
        </p:spPr>
        <p:txBody>
          <a:bodyPr/>
          <a:lstStyle/>
          <a:p>
            <a:endParaRPr lang="en-US"/>
          </a:p>
        </p:txBody>
      </p:sp>
      <p:sp>
        <p:nvSpPr>
          <p:cNvPr id="6" name="TextBox 3">
            <a:extLst>
              <a:ext uri="{FF2B5EF4-FFF2-40B4-BE49-F238E27FC236}">
                <a16:creationId xmlns:a16="http://schemas.microsoft.com/office/drawing/2014/main" id="{49959BA8-DC87-3096-D976-3739CF6C0919}"/>
              </a:ext>
            </a:extLst>
          </p:cNvPr>
          <p:cNvSpPr txBox="1"/>
          <p:nvPr/>
        </p:nvSpPr>
        <p:spPr>
          <a:xfrm>
            <a:off x="7620000" y="1181100"/>
            <a:ext cx="9325072" cy="2208490"/>
          </a:xfrm>
          <a:prstGeom prst="rect">
            <a:avLst/>
          </a:prstGeom>
        </p:spPr>
        <p:txBody>
          <a:bodyPr wrap="square" lIns="0" tIns="0" rIns="0" bIns="0" rtlCol="0" anchor="t">
            <a:spAutoFit/>
          </a:bodyPr>
          <a:lstStyle/>
          <a:p>
            <a:pPr algn="r">
              <a:lnSpc>
                <a:spcPts val="8960"/>
              </a:lnSpc>
            </a:pPr>
            <a:r>
              <a:rPr lang="en-US" sz="6400">
                <a:solidFill>
                  <a:srgbClr val="1A3B29"/>
                </a:solidFill>
                <a:latin typeface="Open Sauce Heavy"/>
              </a:rPr>
              <a:t>Luas Sawah di Kalimantan Selatan</a:t>
            </a:r>
          </a:p>
        </p:txBody>
      </p:sp>
      <p:sp>
        <p:nvSpPr>
          <p:cNvPr id="7" name="TextBox 4">
            <a:extLst>
              <a:ext uri="{FF2B5EF4-FFF2-40B4-BE49-F238E27FC236}">
                <a16:creationId xmlns:a16="http://schemas.microsoft.com/office/drawing/2014/main" id="{2986BAA6-BC0C-4BA4-A6B9-FE506E30B9E4}"/>
              </a:ext>
            </a:extLst>
          </p:cNvPr>
          <p:cNvSpPr txBox="1"/>
          <p:nvPr/>
        </p:nvSpPr>
        <p:spPr>
          <a:xfrm>
            <a:off x="11853383" y="4762500"/>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Non Irigasi seluas</a:t>
            </a:r>
          </a:p>
          <a:p>
            <a:pPr algn="r"/>
            <a:r>
              <a:rPr lang="en-US" sz="4400">
                <a:solidFill>
                  <a:srgbClr val="1A3B29"/>
                </a:solidFill>
                <a:latin typeface="Open Sauce Heavy"/>
              </a:rPr>
              <a:t>428,713 Hectare</a:t>
            </a:r>
          </a:p>
        </p:txBody>
      </p:sp>
      <p:sp>
        <p:nvSpPr>
          <p:cNvPr id="8" name="TextBox 4">
            <a:extLst>
              <a:ext uri="{FF2B5EF4-FFF2-40B4-BE49-F238E27FC236}">
                <a16:creationId xmlns:a16="http://schemas.microsoft.com/office/drawing/2014/main" id="{E7B45283-0AA7-61A5-19E1-38FF584D109C}"/>
              </a:ext>
            </a:extLst>
          </p:cNvPr>
          <p:cNvSpPr txBox="1"/>
          <p:nvPr/>
        </p:nvSpPr>
        <p:spPr>
          <a:xfrm>
            <a:off x="11853382" y="6819900"/>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Irigasi seluas</a:t>
            </a:r>
          </a:p>
          <a:p>
            <a:pPr algn="r"/>
            <a:r>
              <a:rPr lang="en-US" sz="4400">
                <a:solidFill>
                  <a:srgbClr val="1A3B29"/>
                </a:solidFill>
                <a:latin typeface="Open Sauce Heavy"/>
              </a:rPr>
              <a:t>946,437 Hectare</a:t>
            </a:r>
          </a:p>
        </p:txBody>
      </p:sp>
      <p:sp>
        <p:nvSpPr>
          <p:cNvPr id="9" name="Freeform 2">
            <a:extLst>
              <a:ext uri="{FF2B5EF4-FFF2-40B4-BE49-F238E27FC236}">
                <a16:creationId xmlns:a16="http://schemas.microsoft.com/office/drawing/2014/main" id="{001F1272-7A70-7F58-F455-4AA60976CBEB}"/>
              </a:ext>
            </a:extLst>
          </p:cNvPr>
          <p:cNvSpPr/>
          <p:nvPr/>
        </p:nvSpPr>
        <p:spPr>
          <a:xfrm>
            <a:off x="7469992" y="13621641"/>
            <a:ext cx="12740778" cy="5411849"/>
          </a:xfrm>
          <a:custGeom>
            <a:avLst/>
            <a:gdLst/>
            <a:ahLst/>
            <a:cxnLst/>
            <a:rect l="l" t="t" r="r" b="b"/>
            <a:pathLst>
              <a:path w="12740778" h="5411849">
                <a:moveTo>
                  <a:pt x="0" y="0"/>
                </a:moveTo>
                <a:lnTo>
                  <a:pt x="12740778" y="0"/>
                </a:lnTo>
                <a:lnTo>
                  <a:pt x="12740778" y="5411849"/>
                </a:lnTo>
                <a:lnTo>
                  <a:pt x="0" y="5411849"/>
                </a:lnTo>
                <a:lnTo>
                  <a:pt x="0" y="0"/>
                </a:lnTo>
                <a:close/>
              </a:path>
            </a:pathLst>
          </a:custGeom>
          <a:blipFill>
            <a:blip r:embed="rId3"/>
            <a:stretch>
              <a:fillRect/>
            </a:stretch>
          </a:blipFill>
        </p:spPr>
        <p:txBody>
          <a:bodyPr/>
          <a:lstStyle/>
          <a:p>
            <a:endParaRPr lang="en-US"/>
          </a:p>
        </p:txBody>
      </p:sp>
      <p:sp>
        <p:nvSpPr>
          <p:cNvPr id="10" name="TextBox 3">
            <a:extLst>
              <a:ext uri="{FF2B5EF4-FFF2-40B4-BE49-F238E27FC236}">
                <a16:creationId xmlns:a16="http://schemas.microsoft.com/office/drawing/2014/main" id="{0D8EB063-712A-A5A7-9244-C017265EA6B6}"/>
              </a:ext>
            </a:extLst>
          </p:cNvPr>
          <p:cNvSpPr txBox="1"/>
          <p:nvPr/>
        </p:nvSpPr>
        <p:spPr>
          <a:xfrm>
            <a:off x="7425760" y="10721658"/>
            <a:ext cx="12829242" cy="857250"/>
          </a:xfrm>
          <a:prstGeom prst="rect">
            <a:avLst/>
          </a:prstGeom>
        </p:spPr>
        <p:txBody>
          <a:bodyPr lIns="0" tIns="0" rIns="0" bIns="0" rtlCol="0" anchor="t">
            <a:spAutoFit/>
          </a:bodyPr>
          <a:lstStyle/>
          <a:p>
            <a:pPr algn="ctr">
              <a:lnSpc>
                <a:spcPts val="6720"/>
              </a:lnSpc>
            </a:pPr>
            <a:r>
              <a:rPr lang="en-US" sz="5600">
                <a:solidFill>
                  <a:srgbClr val="1A3B29"/>
                </a:solidFill>
                <a:latin typeface="Open Sauce Heavy"/>
              </a:rPr>
              <a:t>Harga Beras Nasional Tahun 2023</a:t>
            </a:r>
          </a:p>
        </p:txBody>
      </p:sp>
      <p:sp>
        <p:nvSpPr>
          <p:cNvPr id="11" name="TextBox 4">
            <a:extLst>
              <a:ext uri="{FF2B5EF4-FFF2-40B4-BE49-F238E27FC236}">
                <a16:creationId xmlns:a16="http://schemas.microsoft.com/office/drawing/2014/main" id="{B65C9793-B02F-492D-0F9A-875863DABC88}"/>
              </a:ext>
            </a:extLst>
          </p:cNvPr>
          <p:cNvSpPr txBox="1"/>
          <p:nvPr/>
        </p:nvSpPr>
        <p:spPr>
          <a:xfrm>
            <a:off x="6678630" y="11705400"/>
            <a:ext cx="14323503" cy="1480185"/>
          </a:xfrm>
          <a:prstGeom prst="rect">
            <a:avLst/>
          </a:prstGeom>
        </p:spPr>
        <p:txBody>
          <a:bodyPr lIns="0" tIns="0" rIns="0" bIns="0" rtlCol="0" anchor="t">
            <a:spAutoFit/>
          </a:bodyPr>
          <a:lstStyle/>
          <a:p>
            <a:pPr algn="ctr">
              <a:lnSpc>
                <a:spcPts val="2940"/>
              </a:lnSpc>
            </a:pPr>
            <a:r>
              <a:rPr lang="en-US" sz="2100" spc="42">
                <a:solidFill>
                  <a:srgbClr val="1A3B29"/>
                </a:solidFill>
                <a:latin typeface="Open Sauce"/>
              </a:rPr>
              <a:t>Berdasarkan data dari Sistem Pemantauan Pasar dan Kebutuhan Pokok Kementerian Perdagangan (SP2KP), harga beras premium per September mencapai Rp14.696,41 per kg, sedangkan beras medium mencapai Rp12.941,87 per kg. Harga tersebut mengalami kenaikan dari periode Agustus 2023, dimana beras premium naik 4,23% dan beras medium melonjak 6,07%.</a:t>
            </a:r>
          </a:p>
        </p:txBody>
      </p:sp>
      <p:sp>
        <p:nvSpPr>
          <p:cNvPr id="12" name="TextBox 5">
            <a:extLst>
              <a:ext uri="{FF2B5EF4-FFF2-40B4-BE49-F238E27FC236}">
                <a16:creationId xmlns:a16="http://schemas.microsoft.com/office/drawing/2014/main" id="{9BD840EF-FF06-AAE4-9C40-A92CB85B545B}"/>
              </a:ext>
            </a:extLst>
          </p:cNvPr>
          <p:cNvSpPr txBox="1"/>
          <p:nvPr/>
        </p:nvSpPr>
        <p:spPr>
          <a:xfrm>
            <a:off x="19299286" y="18995390"/>
            <a:ext cx="2189114" cy="549910"/>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database.com</a:t>
            </a:r>
          </a:p>
        </p:txBody>
      </p:sp>
      <p:sp>
        <p:nvSpPr>
          <p:cNvPr id="13" name="TextBox 6">
            <a:extLst>
              <a:ext uri="{FF2B5EF4-FFF2-40B4-BE49-F238E27FC236}">
                <a16:creationId xmlns:a16="http://schemas.microsoft.com/office/drawing/2014/main" id="{91ED7D77-E94A-8B45-DDAD-D7E8D0E09253}"/>
              </a:ext>
            </a:extLst>
          </p:cNvPr>
          <p:cNvSpPr txBox="1"/>
          <p:nvPr/>
        </p:nvSpPr>
        <p:spPr>
          <a:xfrm>
            <a:off x="6470044" y="19004915"/>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3" name="TextBox 5">
            <a:extLst>
              <a:ext uri="{FF2B5EF4-FFF2-40B4-BE49-F238E27FC236}">
                <a16:creationId xmlns:a16="http://schemas.microsoft.com/office/drawing/2014/main" id="{E6862F61-822B-C36B-1675-75FE1B7A6565}"/>
              </a:ext>
            </a:extLst>
          </p:cNvPr>
          <p:cNvSpPr txBox="1"/>
          <p:nvPr/>
        </p:nvSpPr>
        <p:spPr>
          <a:xfrm>
            <a:off x="14602905" y="8964295"/>
            <a:ext cx="2189114" cy="540854"/>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Wikipedia.org</a:t>
            </a:r>
          </a:p>
        </p:txBody>
      </p:sp>
    </p:spTree>
    <p:extLst>
      <p:ext uri="{BB962C8B-B14F-4D97-AF65-F5344CB8AC3E}">
        <p14:creationId xmlns:p14="http://schemas.microsoft.com/office/powerpoint/2010/main" val="1840266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73611" y="3590546"/>
            <a:ext cx="12740778" cy="5411849"/>
          </a:xfrm>
          <a:custGeom>
            <a:avLst/>
            <a:gdLst/>
            <a:ahLst/>
            <a:cxnLst/>
            <a:rect l="l" t="t" r="r" b="b"/>
            <a:pathLst>
              <a:path w="12740778" h="5411849">
                <a:moveTo>
                  <a:pt x="0" y="0"/>
                </a:moveTo>
                <a:lnTo>
                  <a:pt x="12740778" y="0"/>
                </a:lnTo>
                <a:lnTo>
                  <a:pt x="12740778" y="5411849"/>
                </a:lnTo>
                <a:lnTo>
                  <a:pt x="0" y="541184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729379" y="690563"/>
            <a:ext cx="12829242" cy="857250"/>
          </a:xfrm>
          <a:prstGeom prst="rect">
            <a:avLst/>
          </a:prstGeom>
        </p:spPr>
        <p:txBody>
          <a:bodyPr lIns="0" tIns="0" rIns="0" bIns="0" rtlCol="0" anchor="t">
            <a:spAutoFit/>
          </a:bodyPr>
          <a:lstStyle/>
          <a:p>
            <a:pPr algn="ctr">
              <a:lnSpc>
                <a:spcPts val="6720"/>
              </a:lnSpc>
            </a:pPr>
            <a:r>
              <a:rPr lang="en-US" sz="5600">
                <a:solidFill>
                  <a:srgbClr val="1A3B29"/>
                </a:solidFill>
                <a:latin typeface="Open Sauce Heavy"/>
              </a:rPr>
              <a:t>Harga Beras Nasional Tahun 2023</a:t>
            </a:r>
          </a:p>
        </p:txBody>
      </p:sp>
      <p:sp>
        <p:nvSpPr>
          <p:cNvPr id="4" name="TextBox 4"/>
          <p:cNvSpPr txBox="1"/>
          <p:nvPr/>
        </p:nvSpPr>
        <p:spPr>
          <a:xfrm>
            <a:off x="1982249" y="1674305"/>
            <a:ext cx="14323503" cy="1480185"/>
          </a:xfrm>
          <a:prstGeom prst="rect">
            <a:avLst/>
          </a:prstGeom>
        </p:spPr>
        <p:txBody>
          <a:bodyPr lIns="0" tIns="0" rIns="0" bIns="0" rtlCol="0" anchor="t">
            <a:spAutoFit/>
          </a:bodyPr>
          <a:lstStyle/>
          <a:p>
            <a:pPr algn="ctr">
              <a:lnSpc>
                <a:spcPts val="2940"/>
              </a:lnSpc>
            </a:pPr>
            <a:r>
              <a:rPr lang="en-US" sz="2100" spc="42">
                <a:solidFill>
                  <a:srgbClr val="1A3B29"/>
                </a:solidFill>
                <a:latin typeface="Open Sauce"/>
              </a:rPr>
              <a:t>Berdasarkan data dari Sistem Pemantauan Pasar dan Kebutuhan Pokok Kementerian Perdagangan (SP2KP), harga beras premium per September mencapai Rp14.696,41 per kg, sedangkan beras medium mencapai Rp12.941,87 per kg. Harga tersebut mengalami kenaikan dari periode Agustus 2023, dimana beras premium naik 4,23% dan beras medium melonjak 6,07%.</a:t>
            </a:r>
          </a:p>
        </p:txBody>
      </p:sp>
      <p:sp>
        <p:nvSpPr>
          <p:cNvPr id="5" name="TextBox 5"/>
          <p:cNvSpPr txBox="1"/>
          <p:nvPr/>
        </p:nvSpPr>
        <p:spPr>
          <a:xfrm>
            <a:off x="11950447" y="8964295"/>
            <a:ext cx="4841572" cy="544188"/>
          </a:xfrm>
          <a:prstGeom prst="rect">
            <a:avLst/>
          </a:prstGeom>
        </p:spPr>
        <p:txBody>
          <a:bodyPr wrap="square" lIns="0" tIns="0" rIns="0" bIns="0" rtlCol="0" anchor="t">
            <a:spAutoFit/>
          </a:bodyPr>
          <a:lstStyle/>
          <a:p>
            <a:pPr marL="0" lvl="0" indent="0" algn="r">
              <a:lnSpc>
                <a:spcPts val="2239"/>
              </a:lnSpc>
              <a:spcBef>
                <a:spcPct val="0"/>
              </a:spcBef>
            </a:pPr>
            <a:r>
              <a:rPr lang="en-US" sz="1599" spc="31">
                <a:solidFill>
                  <a:srgbClr val="1A3B29"/>
                </a:solidFill>
                <a:latin typeface="Open Sauce"/>
              </a:rPr>
              <a:t>source : </a:t>
            </a:r>
            <a:r>
              <a:rPr lang="sv-SE" sz="1600" b="0" i="0">
                <a:solidFill>
                  <a:srgbClr val="888888"/>
                </a:solidFill>
                <a:effectLst/>
                <a:latin typeface="Roboto" pitchFamily="2" charset="0"/>
              </a:rPr>
              <a:t>Sistem Pemantauan Pasar dan Kebutuhan Pokok (SP2KP) Kementerian Perdagangan</a:t>
            </a:r>
            <a:endParaRPr lang="en-US" sz="1599" spc="31">
              <a:solidFill>
                <a:srgbClr val="1A3B29"/>
              </a:solidFill>
              <a:latin typeface="Open Sauce"/>
            </a:endParaRPr>
          </a:p>
        </p:txBody>
      </p:sp>
      <p:sp>
        <p:nvSpPr>
          <p:cNvPr id="6" name="TextBox 6"/>
          <p:cNvSpPr txBox="1"/>
          <p:nvPr/>
        </p:nvSpPr>
        <p:spPr>
          <a:xfrm>
            <a:off x="1773663" y="8973820"/>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
        <p:nvSpPr>
          <p:cNvPr id="7" name="Freeform 2">
            <a:extLst>
              <a:ext uri="{FF2B5EF4-FFF2-40B4-BE49-F238E27FC236}">
                <a16:creationId xmlns:a16="http://schemas.microsoft.com/office/drawing/2014/main" id="{A0DDFF5D-91BF-812A-9B2D-56FA93656729}"/>
              </a:ext>
            </a:extLst>
          </p:cNvPr>
          <p:cNvSpPr/>
          <p:nvPr/>
        </p:nvSpPr>
        <p:spPr>
          <a:xfrm>
            <a:off x="-11734800" y="-14058900"/>
            <a:ext cx="15442144" cy="19126200"/>
          </a:xfrm>
          <a:custGeom>
            <a:avLst/>
            <a:gdLst/>
            <a:ahLst/>
            <a:cxnLst/>
            <a:rect l="l" t="t" r="r" b="b"/>
            <a:pathLst>
              <a:path w="7912927" h="9800726">
                <a:moveTo>
                  <a:pt x="0" y="0"/>
                </a:moveTo>
                <a:lnTo>
                  <a:pt x="7912927" y="0"/>
                </a:lnTo>
                <a:lnTo>
                  <a:pt x="7912927" y="9800726"/>
                </a:lnTo>
                <a:lnTo>
                  <a:pt x="0" y="9800726"/>
                </a:lnTo>
                <a:lnTo>
                  <a:pt x="0" y="0"/>
                </a:lnTo>
                <a:close/>
              </a:path>
            </a:pathLst>
          </a:custGeom>
          <a:blipFill>
            <a:blip r:embed="rId3"/>
            <a:stretch>
              <a:fillRect/>
            </a:stretch>
          </a:blipFill>
        </p:spPr>
        <p:txBody>
          <a:bodyPr/>
          <a:lstStyle/>
          <a:p>
            <a:endParaRPr lang="en-US"/>
          </a:p>
        </p:txBody>
      </p:sp>
      <p:sp>
        <p:nvSpPr>
          <p:cNvPr id="8" name="TextBox 3">
            <a:extLst>
              <a:ext uri="{FF2B5EF4-FFF2-40B4-BE49-F238E27FC236}">
                <a16:creationId xmlns:a16="http://schemas.microsoft.com/office/drawing/2014/main" id="{DE0EED31-E058-10DA-5AED-6CEF7F7BAF74}"/>
              </a:ext>
            </a:extLst>
          </p:cNvPr>
          <p:cNvSpPr txBox="1"/>
          <p:nvPr/>
        </p:nvSpPr>
        <p:spPr>
          <a:xfrm>
            <a:off x="3124200" y="-7429500"/>
            <a:ext cx="9325072" cy="2208490"/>
          </a:xfrm>
          <a:prstGeom prst="rect">
            <a:avLst/>
          </a:prstGeom>
        </p:spPr>
        <p:txBody>
          <a:bodyPr wrap="square" lIns="0" tIns="0" rIns="0" bIns="0" rtlCol="0" anchor="t">
            <a:spAutoFit/>
          </a:bodyPr>
          <a:lstStyle/>
          <a:p>
            <a:pPr algn="r">
              <a:lnSpc>
                <a:spcPts val="8960"/>
              </a:lnSpc>
            </a:pPr>
            <a:r>
              <a:rPr lang="en-US" sz="6400">
                <a:solidFill>
                  <a:srgbClr val="1A3B29"/>
                </a:solidFill>
                <a:latin typeface="Open Sauce Heavy"/>
              </a:rPr>
              <a:t>Luas Sawah di Kalimantan Selatan</a:t>
            </a:r>
          </a:p>
        </p:txBody>
      </p:sp>
      <p:sp>
        <p:nvSpPr>
          <p:cNvPr id="9" name="TextBox 4">
            <a:extLst>
              <a:ext uri="{FF2B5EF4-FFF2-40B4-BE49-F238E27FC236}">
                <a16:creationId xmlns:a16="http://schemas.microsoft.com/office/drawing/2014/main" id="{1E12D314-CF02-2157-27C0-6094BD9EA68E}"/>
              </a:ext>
            </a:extLst>
          </p:cNvPr>
          <p:cNvSpPr txBox="1"/>
          <p:nvPr/>
        </p:nvSpPr>
        <p:spPr>
          <a:xfrm>
            <a:off x="7357583" y="-3848100"/>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Non Irigasi seluas</a:t>
            </a:r>
          </a:p>
          <a:p>
            <a:pPr algn="r"/>
            <a:r>
              <a:rPr lang="en-US" sz="4400">
                <a:solidFill>
                  <a:srgbClr val="1A3B29"/>
                </a:solidFill>
                <a:latin typeface="Open Sauce Heavy"/>
              </a:rPr>
              <a:t>428,713 Hectare</a:t>
            </a:r>
          </a:p>
        </p:txBody>
      </p:sp>
      <p:sp>
        <p:nvSpPr>
          <p:cNvPr id="10" name="TextBox 4">
            <a:extLst>
              <a:ext uri="{FF2B5EF4-FFF2-40B4-BE49-F238E27FC236}">
                <a16:creationId xmlns:a16="http://schemas.microsoft.com/office/drawing/2014/main" id="{E5896D1B-371C-471D-F72D-27FEE14F9D14}"/>
              </a:ext>
            </a:extLst>
          </p:cNvPr>
          <p:cNvSpPr txBox="1"/>
          <p:nvPr/>
        </p:nvSpPr>
        <p:spPr>
          <a:xfrm>
            <a:off x="7357582" y="-1790700"/>
            <a:ext cx="5091689" cy="1030923"/>
          </a:xfrm>
          <a:prstGeom prst="rect">
            <a:avLst/>
          </a:prstGeom>
        </p:spPr>
        <p:txBody>
          <a:bodyPr lIns="0" tIns="0" rIns="0" bIns="0" rtlCol="0" anchor="t">
            <a:spAutoFit/>
          </a:bodyPr>
          <a:lstStyle/>
          <a:p>
            <a:pPr algn="r"/>
            <a:r>
              <a:rPr lang="en-US" sz="2299" spc="45">
                <a:solidFill>
                  <a:srgbClr val="1A3B29"/>
                </a:solidFill>
                <a:latin typeface="Open Sauce"/>
              </a:rPr>
              <a:t>Untuk sawah Irigasi seluas</a:t>
            </a:r>
          </a:p>
          <a:p>
            <a:pPr algn="r"/>
            <a:r>
              <a:rPr lang="en-US" sz="4400">
                <a:solidFill>
                  <a:srgbClr val="1A3B29"/>
                </a:solidFill>
                <a:latin typeface="Open Sauce Heavy"/>
              </a:rPr>
              <a:t>946,437 Hectare</a:t>
            </a:r>
          </a:p>
        </p:txBody>
      </p:sp>
      <p:grpSp>
        <p:nvGrpSpPr>
          <p:cNvPr id="49" name="Group 2">
            <a:extLst>
              <a:ext uri="{FF2B5EF4-FFF2-40B4-BE49-F238E27FC236}">
                <a16:creationId xmlns:a16="http://schemas.microsoft.com/office/drawing/2014/main" id="{E0C12F8A-3B52-6A09-DF7E-68E152E14762}"/>
              </a:ext>
            </a:extLst>
          </p:cNvPr>
          <p:cNvGrpSpPr/>
          <p:nvPr/>
        </p:nvGrpSpPr>
        <p:grpSpPr>
          <a:xfrm>
            <a:off x="-16002000" y="6386240"/>
            <a:ext cx="5331251" cy="5982302"/>
            <a:chOff x="0" y="0"/>
            <a:chExt cx="7108335" cy="7976402"/>
          </a:xfrm>
        </p:grpSpPr>
        <p:sp>
          <p:nvSpPr>
            <p:cNvPr id="50" name="TextBox 3">
              <a:extLst>
                <a:ext uri="{FF2B5EF4-FFF2-40B4-BE49-F238E27FC236}">
                  <a16:creationId xmlns:a16="http://schemas.microsoft.com/office/drawing/2014/main" id="{471C6B6B-647F-99DE-F096-E5FCF5DDDA07}"/>
                </a:ext>
              </a:extLst>
            </p:cNvPr>
            <p:cNvSpPr txBox="1"/>
            <p:nvPr/>
          </p:nvSpPr>
          <p:spPr>
            <a:xfrm>
              <a:off x="0" y="-9525"/>
              <a:ext cx="7108335" cy="4530725"/>
            </a:xfrm>
            <a:prstGeom prst="rect">
              <a:avLst/>
            </a:prstGeom>
          </p:spPr>
          <p:txBody>
            <a:bodyPr lIns="0" tIns="0" rIns="0" bIns="0" rtlCol="0" anchor="t">
              <a:spAutoFit/>
            </a:bodyPr>
            <a:lstStyle/>
            <a:p>
              <a:pPr>
                <a:lnSpc>
                  <a:spcPts val="6720"/>
                </a:lnSpc>
              </a:pPr>
              <a:r>
                <a:rPr lang="en-US" sz="5600">
                  <a:solidFill>
                    <a:srgbClr val="1A3B29"/>
                  </a:solidFill>
                  <a:latin typeface="Open Sauce Heavy"/>
                </a:rPr>
                <a:t>Harga Beras Premium &amp; Medium Agustus 2023</a:t>
              </a:r>
            </a:p>
          </p:txBody>
        </p:sp>
        <p:sp>
          <p:nvSpPr>
            <p:cNvPr id="51" name="TextBox 4">
              <a:extLst>
                <a:ext uri="{FF2B5EF4-FFF2-40B4-BE49-F238E27FC236}">
                  <a16:creationId xmlns:a16="http://schemas.microsoft.com/office/drawing/2014/main" id="{7BA289D5-2F32-E154-7C80-D1FE6E8D4422}"/>
                </a:ext>
              </a:extLst>
            </p:cNvPr>
            <p:cNvSpPr txBox="1"/>
            <p:nvPr/>
          </p:nvSpPr>
          <p:spPr>
            <a:xfrm>
              <a:off x="0" y="5523397"/>
              <a:ext cx="6815918" cy="2453005"/>
            </a:xfrm>
            <a:prstGeom prst="rect">
              <a:avLst/>
            </a:prstGeom>
          </p:spPr>
          <p:txBody>
            <a:bodyPr lIns="0" tIns="0" rIns="0" bIns="0" rtlCol="0" anchor="t">
              <a:spAutoFit/>
            </a:bodyPr>
            <a:lstStyle/>
            <a:p>
              <a:pPr>
                <a:lnSpc>
                  <a:spcPts val="2940"/>
                </a:lnSpc>
              </a:pPr>
              <a:r>
                <a:rPr lang="en-US" sz="2100" spc="42">
                  <a:solidFill>
                    <a:srgbClr val="1A3B29"/>
                  </a:solidFill>
                  <a:latin typeface="Open Sauce"/>
                </a:rPr>
                <a:t>Dilihat dari data berikut, harga beras di kalimantan selatan adalah yang tertinggi. Untuk beras premium harga beras mencapai Rp 18.161, sedangkan harga beras medium Rp 15.898</a:t>
              </a:r>
            </a:p>
          </p:txBody>
        </p:sp>
      </p:grpSp>
      <p:grpSp>
        <p:nvGrpSpPr>
          <p:cNvPr id="52" name="Group 5">
            <a:extLst>
              <a:ext uri="{FF2B5EF4-FFF2-40B4-BE49-F238E27FC236}">
                <a16:creationId xmlns:a16="http://schemas.microsoft.com/office/drawing/2014/main" id="{C84EFA36-7ACF-4615-F439-50F29AA243C5}"/>
              </a:ext>
            </a:extLst>
          </p:cNvPr>
          <p:cNvGrpSpPr/>
          <p:nvPr/>
        </p:nvGrpSpPr>
        <p:grpSpPr>
          <a:xfrm>
            <a:off x="-9955572" y="6286500"/>
            <a:ext cx="8971928" cy="6519159"/>
            <a:chOff x="0" y="0"/>
            <a:chExt cx="11962571" cy="8692212"/>
          </a:xfrm>
        </p:grpSpPr>
        <p:sp>
          <p:nvSpPr>
            <p:cNvPr id="53" name="TextBox 6">
              <a:extLst>
                <a:ext uri="{FF2B5EF4-FFF2-40B4-BE49-F238E27FC236}">
                  <a16:creationId xmlns:a16="http://schemas.microsoft.com/office/drawing/2014/main" id="{67A00233-FDE6-5C61-8A1D-E4E9D37E2C4F}"/>
                </a:ext>
              </a:extLst>
            </p:cNvPr>
            <p:cNvSpPr txBox="1"/>
            <p:nvPr/>
          </p:nvSpPr>
          <p:spPr>
            <a:xfrm>
              <a:off x="5224401" y="-38100"/>
              <a:ext cx="1284769" cy="349893"/>
            </a:xfrm>
            <a:prstGeom prst="rect">
              <a:avLst/>
            </a:prstGeom>
          </p:spPr>
          <p:txBody>
            <a:bodyPr lIns="0" tIns="0" rIns="0" bIns="0" rtlCol="0" anchor="t">
              <a:spAutoFit/>
            </a:bodyPr>
            <a:lstStyle/>
            <a:p>
              <a:pPr marL="0" lvl="0" indent="0" algn="l">
                <a:lnSpc>
                  <a:spcPts val="2299"/>
                </a:lnSpc>
                <a:spcBef>
                  <a:spcPct val="0"/>
                </a:spcBef>
              </a:pPr>
              <a:r>
                <a:rPr lang="en-US" sz="1563" u="none" strike="noStrike">
                  <a:solidFill>
                    <a:srgbClr val="211F1C"/>
                  </a:solidFill>
                  <a:latin typeface="Open Sauce Bold"/>
                </a:rPr>
                <a:t>PREMIUM</a:t>
              </a:r>
            </a:p>
          </p:txBody>
        </p:sp>
        <p:sp>
          <p:nvSpPr>
            <p:cNvPr id="54" name="TextBox 7">
              <a:extLst>
                <a:ext uri="{FF2B5EF4-FFF2-40B4-BE49-F238E27FC236}">
                  <a16:creationId xmlns:a16="http://schemas.microsoft.com/office/drawing/2014/main" id="{DE2BD78B-C743-09D4-909D-7F4E83445741}"/>
                </a:ext>
              </a:extLst>
            </p:cNvPr>
            <p:cNvSpPr txBox="1"/>
            <p:nvPr/>
          </p:nvSpPr>
          <p:spPr>
            <a:xfrm>
              <a:off x="6969128" y="-38100"/>
              <a:ext cx="1118673" cy="349893"/>
            </a:xfrm>
            <a:prstGeom prst="rect">
              <a:avLst/>
            </a:prstGeom>
          </p:spPr>
          <p:txBody>
            <a:bodyPr lIns="0" tIns="0" rIns="0" bIns="0" rtlCol="0" anchor="t">
              <a:spAutoFit/>
            </a:bodyPr>
            <a:lstStyle/>
            <a:p>
              <a:pPr marL="0" lvl="0" indent="0" algn="l">
                <a:lnSpc>
                  <a:spcPts val="2299"/>
                </a:lnSpc>
                <a:spcBef>
                  <a:spcPct val="0"/>
                </a:spcBef>
              </a:pPr>
              <a:r>
                <a:rPr lang="en-US" sz="1563" u="none" strike="noStrike">
                  <a:solidFill>
                    <a:srgbClr val="211F1C"/>
                  </a:solidFill>
                  <a:latin typeface="Open Sauce Bold"/>
                </a:rPr>
                <a:t>MEDIUM</a:t>
              </a:r>
            </a:p>
          </p:txBody>
        </p:sp>
        <p:grpSp>
          <p:nvGrpSpPr>
            <p:cNvPr id="55" name="Group 8">
              <a:extLst>
                <a:ext uri="{FF2B5EF4-FFF2-40B4-BE49-F238E27FC236}">
                  <a16:creationId xmlns:a16="http://schemas.microsoft.com/office/drawing/2014/main" id="{FE24993A-4268-3466-736B-E05DB23827D5}"/>
                </a:ext>
              </a:extLst>
            </p:cNvPr>
            <p:cNvGrpSpPr>
              <a:grpSpLocks noChangeAspect="1"/>
            </p:cNvGrpSpPr>
            <p:nvPr/>
          </p:nvGrpSpPr>
          <p:grpSpPr>
            <a:xfrm>
              <a:off x="5040418" y="109901"/>
              <a:ext cx="1836719" cy="91992"/>
              <a:chOff x="5962024" y="-639270"/>
              <a:chExt cx="3042841" cy="152400"/>
            </a:xfrm>
          </p:grpSpPr>
          <p:sp>
            <p:nvSpPr>
              <p:cNvPr id="83" name="Freeform 9">
                <a:extLst>
                  <a:ext uri="{FF2B5EF4-FFF2-40B4-BE49-F238E27FC236}">
                    <a16:creationId xmlns:a16="http://schemas.microsoft.com/office/drawing/2014/main" id="{6542FD4D-2453-49B9-69DA-9056A0E047D9}"/>
                  </a:ext>
                </a:extLst>
              </p:cNvPr>
              <p:cNvSpPr/>
              <p:nvPr/>
            </p:nvSpPr>
            <p:spPr>
              <a:xfrm>
                <a:off x="5962024" y="-6392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5"/>
                      <a:pt x="5686" y="152400"/>
                      <a:pt x="12700" y="152400"/>
                    </a:cubicBezTo>
                    <a:lnTo>
                      <a:pt x="139700" y="152400"/>
                    </a:lnTo>
                    <a:cubicBezTo>
                      <a:pt x="146714" y="152400"/>
                      <a:pt x="152400" y="146715"/>
                      <a:pt x="152400" y="139700"/>
                    </a:cubicBezTo>
                    <a:close/>
                  </a:path>
                </a:pathLst>
              </a:custGeom>
              <a:solidFill>
                <a:srgbClr val="266041"/>
              </a:solidFill>
            </p:spPr>
            <p:txBody>
              <a:bodyPr/>
              <a:lstStyle/>
              <a:p>
                <a:endParaRPr lang="en-US"/>
              </a:p>
            </p:txBody>
          </p:sp>
          <p:sp>
            <p:nvSpPr>
              <p:cNvPr id="84" name="Freeform 10">
                <a:extLst>
                  <a:ext uri="{FF2B5EF4-FFF2-40B4-BE49-F238E27FC236}">
                    <a16:creationId xmlns:a16="http://schemas.microsoft.com/office/drawing/2014/main" id="{4EF1D941-D094-029B-D9E8-AB121E4D18E5}"/>
                  </a:ext>
                </a:extLst>
              </p:cNvPr>
              <p:cNvSpPr/>
              <p:nvPr/>
            </p:nvSpPr>
            <p:spPr>
              <a:xfrm>
                <a:off x="8852465" y="-63927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5"/>
                      <a:pt x="5686" y="152400"/>
                      <a:pt x="12700" y="152400"/>
                    </a:cubicBezTo>
                    <a:lnTo>
                      <a:pt x="139700" y="152400"/>
                    </a:lnTo>
                    <a:cubicBezTo>
                      <a:pt x="146714" y="152400"/>
                      <a:pt x="152400" y="146715"/>
                      <a:pt x="152400" y="139700"/>
                    </a:cubicBezTo>
                    <a:close/>
                  </a:path>
                </a:pathLst>
              </a:custGeom>
              <a:solidFill>
                <a:srgbClr val="74BD56"/>
              </a:solidFill>
            </p:spPr>
            <p:txBody>
              <a:bodyPr/>
              <a:lstStyle/>
              <a:p>
                <a:endParaRPr lang="en-US"/>
              </a:p>
            </p:txBody>
          </p:sp>
        </p:grpSp>
        <p:sp>
          <p:nvSpPr>
            <p:cNvPr id="56" name="TextBox 11">
              <a:extLst>
                <a:ext uri="{FF2B5EF4-FFF2-40B4-BE49-F238E27FC236}">
                  <a16:creationId xmlns:a16="http://schemas.microsoft.com/office/drawing/2014/main" id="{208D2E9A-605E-1BA6-5956-D004C925001E}"/>
                </a:ext>
              </a:extLst>
            </p:cNvPr>
            <p:cNvSpPr txBox="1"/>
            <p:nvPr/>
          </p:nvSpPr>
          <p:spPr>
            <a:xfrm rot="-2700000">
              <a:off x="-354331" y="7304515"/>
              <a:ext cx="3080283"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KALIMANTAN SELATAN</a:t>
              </a:r>
            </a:p>
          </p:txBody>
        </p:sp>
        <p:sp>
          <p:nvSpPr>
            <p:cNvPr id="57" name="TextBox 12">
              <a:extLst>
                <a:ext uri="{FF2B5EF4-FFF2-40B4-BE49-F238E27FC236}">
                  <a16:creationId xmlns:a16="http://schemas.microsoft.com/office/drawing/2014/main" id="{BA8D0869-6702-A679-05C2-97905DD3D4EC}"/>
                </a:ext>
              </a:extLst>
            </p:cNvPr>
            <p:cNvSpPr txBox="1"/>
            <p:nvPr/>
          </p:nvSpPr>
          <p:spPr>
            <a:xfrm rot="-2700000">
              <a:off x="2546259" y="7040004"/>
              <a:ext cx="2332132"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SUMATRA BARAT</a:t>
              </a:r>
            </a:p>
          </p:txBody>
        </p:sp>
        <p:sp>
          <p:nvSpPr>
            <p:cNvPr id="58" name="TextBox 13">
              <a:extLst>
                <a:ext uri="{FF2B5EF4-FFF2-40B4-BE49-F238E27FC236}">
                  <a16:creationId xmlns:a16="http://schemas.microsoft.com/office/drawing/2014/main" id="{346D2AEE-17DB-CE88-B09B-9299586A7EAB}"/>
                </a:ext>
              </a:extLst>
            </p:cNvPr>
            <p:cNvSpPr txBox="1"/>
            <p:nvPr/>
          </p:nvSpPr>
          <p:spPr>
            <a:xfrm rot="-2700000">
              <a:off x="4255762" y="7268858"/>
              <a:ext cx="2979427"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KALIMANTAN TENGAH</a:t>
              </a:r>
            </a:p>
          </p:txBody>
        </p:sp>
        <p:sp>
          <p:nvSpPr>
            <p:cNvPr id="59" name="TextBox 14">
              <a:extLst>
                <a:ext uri="{FF2B5EF4-FFF2-40B4-BE49-F238E27FC236}">
                  <a16:creationId xmlns:a16="http://schemas.microsoft.com/office/drawing/2014/main" id="{88899B01-62AF-DA6F-C50D-AFD850489F99}"/>
                </a:ext>
              </a:extLst>
            </p:cNvPr>
            <p:cNvSpPr txBox="1"/>
            <p:nvPr/>
          </p:nvSpPr>
          <p:spPr>
            <a:xfrm rot="-2700000">
              <a:off x="8272124" y="6542179"/>
              <a:ext cx="924069"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PAPUA</a:t>
              </a:r>
            </a:p>
          </p:txBody>
        </p:sp>
        <p:sp>
          <p:nvSpPr>
            <p:cNvPr id="60" name="TextBox 15">
              <a:extLst>
                <a:ext uri="{FF2B5EF4-FFF2-40B4-BE49-F238E27FC236}">
                  <a16:creationId xmlns:a16="http://schemas.microsoft.com/office/drawing/2014/main" id="{E06045A4-8839-A554-F528-B99630CED134}"/>
                </a:ext>
              </a:extLst>
            </p:cNvPr>
            <p:cNvSpPr txBox="1"/>
            <p:nvPr/>
          </p:nvSpPr>
          <p:spPr>
            <a:xfrm rot="-2700000">
              <a:off x="10344235" y="6620835"/>
              <a:ext cx="1146542" cy="349893"/>
            </a:xfrm>
            <a:prstGeom prst="rect">
              <a:avLst/>
            </a:prstGeom>
          </p:spPr>
          <p:txBody>
            <a:bodyPr lIns="0" tIns="0" rIns="0" bIns="0" rtlCol="0" anchor="t">
              <a:spAutoFit/>
            </a:bodyPr>
            <a:lstStyle/>
            <a:p>
              <a:pPr marL="0" lvl="0" indent="0" algn="ctr">
                <a:lnSpc>
                  <a:spcPts val="2299"/>
                </a:lnSpc>
                <a:spcBef>
                  <a:spcPct val="0"/>
                </a:spcBef>
              </a:pPr>
              <a:r>
                <a:rPr lang="en-US" sz="1563" u="none" strike="noStrike">
                  <a:solidFill>
                    <a:srgbClr val="211F1C"/>
                  </a:solidFill>
                  <a:latin typeface="Open Sauce Bold"/>
                </a:rPr>
                <a:t>MALUKU</a:t>
              </a:r>
            </a:p>
          </p:txBody>
        </p:sp>
        <p:grpSp>
          <p:nvGrpSpPr>
            <p:cNvPr id="61" name="Group 16">
              <a:extLst>
                <a:ext uri="{FF2B5EF4-FFF2-40B4-BE49-F238E27FC236}">
                  <a16:creationId xmlns:a16="http://schemas.microsoft.com/office/drawing/2014/main" id="{FCFEBF52-108F-6D47-713C-23547C7686DE}"/>
                </a:ext>
              </a:extLst>
            </p:cNvPr>
            <p:cNvGrpSpPr>
              <a:grpSpLocks noChangeAspect="1"/>
            </p:cNvGrpSpPr>
            <p:nvPr/>
          </p:nvGrpSpPr>
          <p:grpSpPr>
            <a:xfrm>
              <a:off x="1441622" y="495776"/>
              <a:ext cx="10520948" cy="5619798"/>
              <a:chOff x="0" y="0"/>
              <a:chExt cx="17429763" cy="9310163"/>
            </a:xfrm>
          </p:grpSpPr>
          <p:sp>
            <p:nvSpPr>
              <p:cNvPr id="78" name="Freeform 17">
                <a:extLst>
                  <a:ext uri="{FF2B5EF4-FFF2-40B4-BE49-F238E27FC236}">
                    <a16:creationId xmlns:a16="http://schemas.microsoft.com/office/drawing/2014/main" id="{A7F9E485-11B5-8B92-1AEF-4D15BD7D712C}"/>
                  </a:ext>
                </a:extLst>
              </p:cNvPr>
              <p:cNvSpPr/>
              <p:nvPr/>
            </p:nvSpPr>
            <p:spPr>
              <a:xfrm>
                <a:off x="0" y="-6350"/>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79" name="Freeform 18">
                <a:extLst>
                  <a:ext uri="{FF2B5EF4-FFF2-40B4-BE49-F238E27FC236}">
                    <a16:creationId xmlns:a16="http://schemas.microsoft.com/office/drawing/2014/main" id="{2D49DD67-91DB-1D38-06D4-4A15A754AE9D}"/>
                  </a:ext>
                </a:extLst>
              </p:cNvPr>
              <p:cNvSpPr/>
              <p:nvPr/>
            </p:nvSpPr>
            <p:spPr>
              <a:xfrm>
                <a:off x="0" y="2321191"/>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80" name="Freeform 19">
                <a:extLst>
                  <a:ext uri="{FF2B5EF4-FFF2-40B4-BE49-F238E27FC236}">
                    <a16:creationId xmlns:a16="http://schemas.microsoft.com/office/drawing/2014/main" id="{F7EFB1A9-7D6F-C428-4393-D3D4FCE175BA}"/>
                  </a:ext>
                </a:extLst>
              </p:cNvPr>
              <p:cNvSpPr/>
              <p:nvPr/>
            </p:nvSpPr>
            <p:spPr>
              <a:xfrm>
                <a:off x="0" y="4648731"/>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81" name="Freeform 20">
                <a:extLst>
                  <a:ext uri="{FF2B5EF4-FFF2-40B4-BE49-F238E27FC236}">
                    <a16:creationId xmlns:a16="http://schemas.microsoft.com/office/drawing/2014/main" id="{BE991952-0291-B2FA-876B-3C735F18A00D}"/>
                  </a:ext>
                </a:extLst>
              </p:cNvPr>
              <p:cNvSpPr/>
              <p:nvPr/>
            </p:nvSpPr>
            <p:spPr>
              <a:xfrm>
                <a:off x="0" y="6976272"/>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24706"/>
                </a:srgbClr>
              </a:solidFill>
            </p:spPr>
            <p:txBody>
              <a:bodyPr/>
              <a:lstStyle/>
              <a:p>
                <a:endParaRPr lang="en-US"/>
              </a:p>
            </p:txBody>
          </p:sp>
          <p:sp>
            <p:nvSpPr>
              <p:cNvPr id="82" name="Freeform 21">
                <a:extLst>
                  <a:ext uri="{FF2B5EF4-FFF2-40B4-BE49-F238E27FC236}">
                    <a16:creationId xmlns:a16="http://schemas.microsoft.com/office/drawing/2014/main" id="{B45A054C-3C26-E258-E6AA-A55F4955111E}"/>
                  </a:ext>
                </a:extLst>
              </p:cNvPr>
              <p:cNvSpPr/>
              <p:nvPr/>
            </p:nvSpPr>
            <p:spPr>
              <a:xfrm>
                <a:off x="0" y="9303813"/>
                <a:ext cx="17429762" cy="12700"/>
              </a:xfrm>
              <a:custGeom>
                <a:avLst/>
                <a:gdLst/>
                <a:ahLst/>
                <a:cxnLst/>
                <a:rect l="l" t="t" r="r" b="b"/>
                <a:pathLst>
                  <a:path w="17429762" h="12700">
                    <a:moveTo>
                      <a:pt x="0" y="0"/>
                    </a:moveTo>
                    <a:lnTo>
                      <a:pt x="17429762" y="0"/>
                    </a:lnTo>
                    <a:lnTo>
                      <a:pt x="17429762" y="12700"/>
                    </a:lnTo>
                    <a:lnTo>
                      <a:pt x="0" y="12700"/>
                    </a:lnTo>
                    <a:close/>
                  </a:path>
                </a:pathLst>
              </a:custGeom>
              <a:solidFill>
                <a:srgbClr val="211F1C">
                  <a:alpha val="60000"/>
                </a:srgbClr>
              </a:solidFill>
            </p:spPr>
            <p:txBody>
              <a:bodyPr/>
              <a:lstStyle/>
              <a:p>
                <a:endParaRPr lang="en-US"/>
              </a:p>
            </p:txBody>
          </p:sp>
        </p:grpSp>
        <p:sp>
          <p:nvSpPr>
            <p:cNvPr id="62" name="TextBox 22">
              <a:extLst>
                <a:ext uri="{FF2B5EF4-FFF2-40B4-BE49-F238E27FC236}">
                  <a16:creationId xmlns:a16="http://schemas.microsoft.com/office/drawing/2014/main" id="{FA18AB52-1441-E89A-41D4-A2B8222DAFCC}"/>
                </a:ext>
              </a:extLst>
            </p:cNvPr>
            <p:cNvSpPr txBox="1"/>
            <p:nvPr/>
          </p:nvSpPr>
          <p:spPr>
            <a:xfrm>
              <a:off x="459321" y="301780"/>
              <a:ext cx="849885"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20 </a:t>
              </a:r>
            </a:p>
          </p:txBody>
        </p:sp>
        <p:sp>
          <p:nvSpPr>
            <p:cNvPr id="63" name="TextBox 23">
              <a:extLst>
                <a:ext uri="{FF2B5EF4-FFF2-40B4-BE49-F238E27FC236}">
                  <a16:creationId xmlns:a16="http://schemas.microsoft.com/office/drawing/2014/main" id="{4263993F-4C48-6569-FC31-7E6E24500047}"/>
                </a:ext>
              </a:extLst>
            </p:cNvPr>
            <p:cNvSpPr txBox="1"/>
            <p:nvPr/>
          </p:nvSpPr>
          <p:spPr>
            <a:xfrm>
              <a:off x="515218" y="1706729"/>
              <a:ext cx="793987"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15 </a:t>
              </a:r>
            </a:p>
          </p:txBody>
        </p:sp>
        <p:sp>
          <p:nvSpPr>
            <p:cNvPr id="64" name="TextBox 24">
              <a:extLst>
                <a:ext uri="{FF2B5EF4-FFF2-40B4-BE49-F238E27FC236}">
                  <a16:creationId xmlns:a16="http://schemas.microsoft.com/office/drawing/2014/main" id="{F1D2F5E6-EF27-D868-9331-1C3B76F611EB}"/>
                </a:ext>
              </a:extLst>
            </p:cNvPr>
            <p:cNvSpPr txBox="1"/>
            <p:nvPr/>
          </p:nvSpPr>
          <p:spPr>
            <a:xfrm>
              <a:off x="511465" y="3111679"/>
              <a:ext cx="797740"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10 </a:t>
              </a:r>
            </a:p>
          </p:txBody>
        </p:sp>
        <p:sp>
          <p:nvSpPr>
            <p:cNvPr id="65" name="TextBox 25">
              <a:extLst>
                <a:ext uri="{FF2B5EF4-FFF2-40B4-BE49-F238E27FC236}">
                  <a16:creationId xmlns:a16="http://schemas.microsoft.com/office/drawing/2014/main" id="{458DB2A3-8F29-5E1E-CB59-A26280F3A473}"/>
                </a:ext>
              </a:extLst>
            </p:cNvPr>
            <p:cNvSpPr txBox="1"/>
            <p:nvPr/>
          </p:nvSpPr>
          <p:spPr>
            <a:xfrm>
              <a:off x="634600" y="4516628"/>
              <a:ext cx="674605"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5 </a:t>
              </a:r>
            </a:p>
          </p:txBody>
        </p:sp>
        <p:sp>
          <p:nvSpPr>
            <p:cNvPr id="66" name="TextBox 26">
              <a:extLst>
                <a:ext uri="{FF2B5EF4-FFF2-40B4-BE49-F238E27FC236}">
                  <a16:creationId xmlns:a16="http://schemas.microsoft.com/office/drawing/2014/main" id="{A284E4B1-C8DF-5B6F-7D72-09D1DCD0F63E}"/>
                </a:ext>
              </a:extLst>
            </p:cNvPr>
            <p:cNvSpPr txBox="1"/>
            <p:nvPr/>
          </p:nvSpPr>
          <p:spPr>
            <a:xfrm>
              <a:off x="630926" y="5921577"/>
              <a:ext cx="678279" cy="349893"/>
            </a:xfrm>
            <a:prstGeom prst="rect">
              <a:avLst/>
            </a:prstGeom>
          </p:spPr>
          <p:txBody>
            <a:bodyPr lIns="0" tIns="0" rIns="0" bIns="0" rtlCol="0" anchor="t">
              <a:spAutoFit/>
            </a:bodyPr>
            <a:lstStyle/>
            <a:p>
              <a:pPr marL="0" lvl="0" indent="0" algn="r">
                <a:lnSpc>
                  <a:spcPts val="2299"/>
                </a:lnSpc>
                <a:spcBef>
                  <a:spcPct val="0"/>
                </a:spcBef>
              </a:pPr>
              <a:r>
                <a:rPr lang="en-US" sz="1563" u="none" strike="noStrike">
                  <a:solidFill>
                    <a:srgbClr val="211F1C"/>
                  </a:solidFill>
                  <a:latin typeface="Open Sauce Bold"/>
                </a:rPr>
                <a:t>RP 0 </a:t>
              </a:r>
            </a:p>
          </p:txBody>
        </p:sp>
        <p:grpSp>
          <p:nvGrpSpPr>
            <p:cNvPr id="67" name="Group 27">
              <a:extLst>
                <a:ext uri="{FF2B5EF4-FFF2-40B4-BE49-F238E27FC236}">
                  <a16:creationId xmlns:a16="http://schemas.microsoft.com/office/drawing/2014/main" id="{DED3DC79-F781-55BE-9FD0-F91B1F3FFB7E}"/>
                </a:ext>
              </a:extLst>
            </p:cNvPr>
            <p:cNvGrpSpPr>
              <a:grpSpLocks noChangeAspect="1"/>
            </p:cNvGrpSpPr>
            <p:nvPr/>
          </p:nvGrpSpPr>
          <p:grpSpPr>
            <a:xfrm>
              <a:off x="1441622" y="1008684"/>
              <a:ext cx="10520948" cy="5106890"/>
              <a:chOff x="0" y="849719"/>
              <a:chExt cx="17429763" cy="8460443"/>
            </a:xfrm>
          </p:grpSpPr>
          <p:sp>
            <p:nvSpPr>
              <p:cNvPr id="68" name="Freeform 28">
                <a:extLst>
                  <a:ext uri="{FF2B5EF4-FFF2-40B4-BE49-F238E27FC236}">
                    <a16:creationId xmlns:a16="http://schemas.microsoft.com/office/drawing/2014/main" id="{673EBDD4-BBD1-5F61-D2C5-DD16C55845EE}"/>
                  </a:ext>
                </a:extLst>
              </p:cNvPr>
              <p:cNvSpPr/>
              <p:nvPr/>
            </p:nvSpPr>
            <p:spPr>
              <a:xfrm>
                <a:off x="0" y="849719"/>
                <a:ext cx="1207383" cy="8460443"/>
              </a:xfrm>
              <a:custGeom>
                <a:avLst/>
                <a:gdLst/>
                <a:ahLst/>
                <a:cxnLst/>
                <a:rect l="l" t="t" r="r" b="b"/>
                <a:pathLst>
                  <a:path w="1207383" h="8460443">
                    <a:moveTo>
                      <a:pt x="0" y="8460444"/>
                    </a:moveTo>
                    <a:lnTo>
                      <a:pt x="0" y="325994"/>
                    </a:lnTo>
                    <a:lnTo>
                      <a:pt x="0" y="325994"/>
                    </a:lnTo>
                    <a:cubicBezTo>
                      <a:pt x="0" y="239535"/>
                      <a:pt x="34346" y="156617"/>
                      <a:pt x="95481" y="95482"/>
                    </a:cubicBezTo>
                    <a:cubicBezTo>
                      <a:pt x="156617" y="34346"/>
                      <a:pt x="239535" y="0"/>
                      <a:pt x="325994" y="0"/>
                    </a:cubicBezTo>
                    <a:lnTo>
                      <a:pt x="881390" y="0"/>
                    </a:lnTo>
                    <a:cubicBezTo>
                      <a:pt x="967849" y="0"/>
                      <a:pt x="1050766" y="34346"/>
                      <a:pt x="1111902" y="95482"/>
                    </a:cubicBezTo>
                    <a:cubicBezTo>
                      <a:pt x="1173038" y="156617"/>
                      <a:pt x="1207383" y="239535"/>
                      <a:pt x="1207383" y="325994"/>
                    </a:cubicBezTo>
                    <a:lnTo>
                      <a:pt x="1207383" y="8460444"/>
                    </a:lnTo>
                    <a:close/>
                  </a:path>
                </a:pathLst>
              </a:custGeom>
              <a:solidFill>
                <a:srgbClr val="266041"/>
              </a:solidFill>
            </p:spPr>
            <p:txBody>
              <a:bodyPr/>
              <a:lstStyle/>
              <a:p>
                <a:endParaRPr lang="en-US"/>
              </a:p>
            </p:txBody>
          </p:sp>
          <p:sp>
            <p:nvSpPr>
              <p:cNvPr id="69" name="Freeform 29">
                <a:extLst>
                  <a:ext uri="{FF2B5EF4-FFF2-40B4-BE49-F238E27FC236}">
                    <a16:creationId xmlns:a16="http://schemas.microsoft.com/office/drawing/2014/main" id="{701837A8-9B96-8D24-8476-0AEE43853892}"/>
                  </a:ext>
                </a:extLst>
              </p:cNvPr>
              <p:cNvSpPr/>
              <p:nvPr/>
            </p:nvSpPr>
            <p:spPr>
              <a:xfrm>
                <a:off x="3747399" y="1705323"/>
                <a:ext cx="1207383" cy="7604839"/>
              </a:xfrm>
              <a:custGeom>
                <a:avLst/>
                <a:gdLst/>
                <a:ahLst/>
                <a:cxnLst/>
                <a:rect l="l" t="t" r="r" b="b"/>
                <a:pathLst>
                  <a:path w="1207383" h="7604839">
                    <a:moveTo>
                      <a:pt x="0" y="7604840"/>
                    </a:moveTo>
                    <a:lnTo>
                      <a:pt x="0" y="325994"/>
                    </a:lnTo>
                    <a:cubicBezTo>
                      <a:pt x="0" y="145953"/>
                      <a:pt x="145953" y="1"/>
                      <a:pt x="325993" y="0"/>
                    </a:cubicBezTo>
                    <a:lnTo>
                      <a:pt x="881390" y="0"/>
                    </a:lnTo>
                    <a:cubicBezTo>
                      <a:pt x="967849" y="0"/>
                      <a:pt x="1050766" y="34346"/>
                      <a:pt x="1111902" y="95482"/>
                    </a:cubicBezTo>
                    <a:cubicBezTo>
                      <a:pt x="1173038" y="156617"/>
                      <a:pt x="1207383" y="239535"/>
                      <a:pt x="1207383" y="325994"/>
                    </a:cubicBezTo>
                    <a:lnTo>
                      <a:pt x="1207383" y="7604840"/>
                    </a:lnTo>
                    <a:close/>
                  </a:path>
                </a:pathLst>
              </a:custGeom>
              <a:solidFill>
                <a:srgbClr val="266041"/>
              </a:solidFill>
            </p:spPr>
            <p:txBody>
              <a:bodyPr/>
              <a:lstStyle/>
              <a:p>
                <a:endParaRPr lang="en-US"/>
              </a:p>
            </p:txBody>
          </p:sp>
          <p:sp>
            <p:nvSpPr>
              <p:cNvPr id="70" name="Freeform 30">
                <a:extLst>
                  <a:ext uri="{FF2B5EF4-FFF2-40B4-BE49-F238E27FC236}">
                    <a16:creationId xmlns:a16="http://schemas.microsoft.com/office/drawing/2014/main" id="{D07517DD-DAC8-98B3-5039-0A2C1B819190}"/>
                  </a:ext>
                </a:extLst>
              </p:cNvPr>
              <p:cNvSpPr/>
              <p:nvPr/>
            </p:nvSpPr>
            <p:spPr>
              <a:xfrm>
                <a:off x="7494798" y="1809132"/>
                <a:ext cx="1207383" cy="7501031"/>
              </a:xfrm>
              <a:custGeom>
                <a:avLst/>
                <a:gdLst/>
                <a:ahLst/>
                <a:cxnLst/>
                <a:rect l="l" t="t" r="r" b="b"/>
                <a:pathLst>
                  <a:path w="1207383" h="7501031">
                    <a:moveTo>
                      <a:pt x="0" y="7501031"/>
                    </a:moveTo>
                    <a:lnTo>
                      <a:pt x="0" y="325993"/>
                    </a:lnTo>
                    <a:cubicBezTo>
                      <a:pt x="0" y="145952"/>
                      <a:pt x="145953" y="0"/>
                      <a:pt x="325994" y="0"/>
                    </a:cubicBezTo>
                    <a:lnTo>
                      <a:pt x="881390" y="0"/>
                    </a:lnTo>
                    <a:cubicBezTo>
                      <a:pt x="1061431" y="0"/>
                      <a:pt x="1207383" y="145952"/>
                      <a:pt x="1207383" y="325993"/>
                    </a:cubicBezTo>
                    <a:lnTo>
                      <a:pt x="1207383" y="7501031"/>
                    </a:lnTo>
                    <a:close/>
                  </a:path>
                </a:pathLst>
              </a:custGeom>
              <a:solidFill>
                <a:srgbClr val="266041"/>
              </a:solidFill>
            </p:spPr>
            <p:txBody>
              <a:bodyPr/>
              <a:lstStyle/>
              <a:p>
                <a:endParaRPr lang="en-US"/>
              </a:p>
            </p:txBody>
          </p:sp>
          <p:sp>
            <p:nvSpPr>
              <p:cNvPr id="71" name="Freeform 31">
                <a:extLst>
                  <a:ext uri="{FF2B5EF4-FFF2-40B4-BE49-F238E27FC236}">
                    <a16:creationId xmlns:a16="http://schemas.microsoft.com/office/drawing/2014/main" id="{B5DC329A-89DE-C116-A2FF-FF822A463C92}"/>
                  </a:ext>
                </a:extLst>
              </p:cNvPr>
              <p:cNvSpPr/>
              <p:nvPr/>
            </p:nvSpPr>
            <p:spPr>
              <a:xfrm>
                <a:off x="11242198" y="1858010"/>
                <a:ext cx="1207383" cy="7452153"/>
              </a:xfrm>
              <a:custGeom>
                <a:avLst/>
                <a:gdLst/>
                <a:ahLst/>
                <a:cxnLst/>
                <a:rect l="l" t="t" r="r" b="b"/>
                <a:pathLst>
                  <a:path w="1207383" h="7452153">
                    <a:moveTo>
                      <a:pt x="0" y="7452153"/>
                    </a:moveTo>
                    <a:lnTo>
                      <a:pt x="0" y="325994"/>
                    </a:lnTo>
                    <a:cubicBezTo>
                      <a:pt x="0" y="145952"/>
                      <a:pt x="145952" y="0"/>
                      <a:pt x="325993" y="0"/>
                    </a:cubicBezTo>
                    <a:lnTo>
                      <a:pt x="881389" y="0"/>
                    </a:lnTo>
                    <a:cubicBezTo>
                      <a:pt x="1061430" y="0"/>
                      <a:pt x="1207382" y="145952"/>
                      <a:pt x="1207382" y="325994"/>
                    </a:cubicBezTo>
                    <a:lnTo>
                      <a:pt x="1207382" y="7452153"/>
                    </a:lnTo>
                    <a:close/>
                  </a:path>
                </a:pathLst>
              </a:custGeom>
              <a:solidFill>
                <a:srgbClr val="266041"/>
              </a:solidFill>
            </p:spPr>
            <p:txBody>
              <a:bodyPr/>
              <a:lstStyle/>
              <a:p>
                <a:endParaRPr lang="en-US"/>
              </a:p>
            </p:txBody>
          </p:sp>
          <p:sp>
            <p:nvSpPr>
              <p:cNvPr id="72" name="Freeform 32">
                <a:extLst>
                  <a:ext uri="{FF2B5EF4-FFF2-40B4-BE49-F238E27FC236}">
                    <a16:creationId xmlns:a16="http://schemas.microsoft.com/office/drawing/2014/main" id="{75D6FF2F-89E2-2E2D-A042-BD257AD0F3C6}"/>
                  </a:ext>
                </a:extLst>
              </p:cNvPr>
              <p:cNvSpPr/>
              <p:nvPr/>
            </p:nvSpPr>
            <p:spPr>
              <a:xfrm>
                <a:off x="14989597" y="1998593"/>
                <a:ext cx="1207384" cy="7311569"/>
              </a:xfrm>
              <a:custGeom>
                <a:avLst/>
                <a:gdLst/>
                <a:ahLst/>
                <a:cxnLst/>
                <a:rect l="l" t="t" r="r" b="b"/>
                <a:pathLst>
                  <a:path w="1207384" h="7311569">
                    <a:moveTo>
                      <a:pt x="0" y="7311570"/>
                    </a:moveTo>
                    <a:lnTo>
                      <a:pt x="0" y="325994"/>
                    </a:lnTo>
                    <a:cubicBezTo>
                      <a:pt x="0" y="145953"/>
                      <a:pt x="145952" y="1"/>
                      <a:pt x="325992" y="1"/>
                    </a:cubicBezTo>
                    <a:lnTo>
                      <a:pt x="881389" y="1"/>
                    </a:lnTo>
                    <a:cubicBezTo>
                      <a:pt x="967848" y="0"/>
                      <a:pt x="1050767" y="34346"/>
                      <a:pt x="1111902" y="95482"/>
                    </a:cubicBezTo>
                    <a:cubicBezTo>
                      <a:pt x="1173038" y="156617"/>
                      <a:pt x="1207383" y="239535"/>
                      <a:pt x="1207383" y="325994"/>
                    </a:cubicBezTo>
                    <a:lnTo>
                      <a:pt x="1207383" y="7311570"/>
                    </a:lnTo>
                    <a:close/>
                  </a:path>
                </a:pathLst>
              </a:custGeom>
              <a:solidFill>
                <a:srgbClr val="266041"/>
              </a:solidFill>
            </p:spPr>
            <p:txBody>
              <a:bodyPr/>
              <a:lstStyle/>
              <a:p>
                <a:endParaRPr lang="en-US"/>
              </a:p>
            </p:txBody>
          </p:sp>
          <p:sp>
            <p:nvSpPr>
              <p:cNvPr id="73" name="Freeform 33">
                <a:extLst>
                  <a:ext uri="{FF2B5EF4-FFF2-40B4-BE49-F238E27FC236}">
                    <a16:creationId xmlns:a16="http://schemas.microsoft.com/office/drawing/2014/main" id="{4C2F1FCA-82B2-7D51-6978-8F4437831B0B}"/>
                  </a:ext>
                </a:extLst>
              </p:cNvPr>
              <p:cNvSpPr/>
              <p:nvPr/>
            </p:nvSpPr>
            <p:spPr>
              <a:xfrm>
                <a:off x="1232783" y="1903956"/>
                <a:ext cx="1207383" cy="7406207"/>
              </a:xfrm>
              <a:custGeom>
                <a:avLst/>
                <a:gdLst/>
                <a:ahLst/>
                <a:cxnLst/>
                <a:rect l="l" t="t" r="r" b="b"/>
                <a:pathLst>
                  <a:path w="1207383" h="7406207">
                    <a:moveTo>
                      <a:pt x="0" y="7406207"/>
                    </a:moveTo>
                    <a:lnTo>
                      <a:pt x="0" y="325993"/>
                    </a:lnTo>
                    <a:cubicBezTo>
                      <a:pt x="0" y="239534"/>
                      <a:pt x="34346" y="156616"/>
                      <a:pt x="95482" y="95481"/>
                    </a:cubicBezTo>
                    <a:cubicBezTo>
                      <a:pt x="156617" y="34345"/>
                      <a:pt x="239535" y="0"/>
                      <a:pt x="325994" y="0"/>
                    </a:cubicBezTo>
                    <a:lnTo>
                      <a:pt x="881390" y="0"/>
                    </a:lnTo>
                    <a:cubicBezTo>
                      <a:pt x="1061431" y="0"/>
                      <a:pt x="1207384" y="145952"/>
                      <a:pt x="1207384" y="325993"/>
                    </a:cubicBezTo>
                    <a:lnTo>
                      <a:pt x="1207384" y="7406207"/>
                    </a:lnTo>
                    <a:close/>
                  </a:path>
                </a:pathLst>
              </a:custGeom>
              <a:solidFill>
                <a:srgbClr val="74BD56"/>
              </a:solidFill>
            </p:spPr>
            <p:txBody>
              <a:bodyPr/>
              <a:lstStyle/>
              <a:p>
                <a:endParaRPr lang="en-US"/>
              </a:p>
            </p:txBody>
          </p:sp>
          <p:sp>
            <p:nvSpPr>
              <p:cNvPr id="74" name="Freeform 34">
                <a:extLst>
                  <a:ext uri="{FF2B5EF4-FFF2-40B4-BE49-F238E27FC236}">
                    <a16:creationId xmlns:a16="http://schemas.microsoft.com/office/drawing/2014/main" id="{E644193B-A58E-E77E-4383-302DB0BD3060}"/>
                  </a:ext>
                </a:extLst>
              </p:cNvPr>
              <p:cNvSpPr/>
              <p:nvPr/>
            </p:nvSpPr>
            <p:spPr>
              <a:xfrm>
                <a:off x="4980182" y="2459145"/>
                <a:ext cx="1207383" cy="6851018"/>
              </a:xfrm>
              <a:custGeom>
                <a:avLst/>
                <a:gdLst/>
                <a:ahLst/>
                <a:cxnLst/>
                <a:rect l="l" t="t" r="r" b="b"/>
                <a:pathLst>
                  <a:path w="1207383" h="6851018">
                    <a:moveTo>
                      <a:pt x="0" y="6851018"/>
                    </a:moveTo>
                    <a:lnTo>
                      <a:pt x="0" y="325994"/>
                    </a:lnTo>
                    <a:cubicBezTo>
                      <a:pt x="0" y="239535"/>
                      <a:pt x="34346" y="156617"/>
                      <a:pt x="95482" y="95481"/>
                    </a:cubicBezTo>
                    <a:cubicBezTo>
                      <a:pt x="156618" y="34346"/>
                      <a:pt x="239535" y="0"/>
                      <a:pt x="325994" y="0"/>
                    </a:cubicBezTo>
                    <a:lnTo>
                      <a:pt x="881390" y="0"/>
                    </a:lnTo>
                    <a:cubicBezTo>
                      <a:pt x="1061431" y="0"/>
                      <a:pt x="1207384" y="145952"/>
                      <a:pt x="1207384" y="325994"/>
                    </a:cubicBezTo>
                    <a:lnTo>
                      <a:pt x="1207384" y="6851018"/>
                    </a:lnTo>
                    <a:close/>
                  </a:path>
                </a:pathLst>
              </a:custGeom>
              <a:solidFill>
                <a:srgbClr val="74BD56"/>
              </a:solidFill>
            </p:spPr>
            <p:txBody>
              <a:bodyPr/>
              <a:lstStyle/>
              <a:p>
                <a:endParaRPr lang="en-US"/>
              </a:p>
            </p:txBody>
          </p:sp>
          <p:sp>
            <p:nvSpPr>
              <p:cNvPr id="75" name="Freeform 35">
                <a:extLst>
                  <a:ext uri="{FF2B5EF4-FFF2-40B4-BE49-F238E27FC236}">
                    <a16:creationId xmlns:a16="http://schemas.microsoft.com/office/drawing/2014/main" id="{33511CE2-6912-736E-8584-F3B03258E3D6}"/>
                  </a:ext>
                </a:extLst>
              </p:cNvPr>
              <p:cNvSpPr/>
              <p:nvPr/>
            </p:nvSpPr>
            <p:spPr>
              <a:xfrm>
                <a:off x="8727581" y="2534542"/>
                <a:ext cx="1207384" cy="6775621"/>
              </a:xfrm>
              <a:custGeom>
                <a:avLst/>
                <a:gdLst/>
                <a:ahLst/>
                <a:cxnLst/>
                <a:rect l="l" t="t" r="r" b="b"/>
                <a:pathLst>
                  <a:path w="1207384" h="6775621">
                    <a:moveTo>
                      <a:pt x="0" y="6775621"/>
                    </a:moveTo>
                    <a:lnTo>
                      <a:pt x="0" y="325993"/>
                    </a:lnTo>
                    <a:cubicBezTo>
                      <a:pt x="0" y="239535"/>
                      <a:pt x="34346" y="156617"/>
                      <a:pt x="95482" y="95481"/>
                    </a:cubicBezTo>
                    <a:cubicBezTo>
                      <a:pt x="156618" y="34345"/>
                      <a:pt x="239535" y="0"/>
                      <a:pt x="325994" y="0"/>
                    </a:cubicBezTo>
                    <a:lnTo>
                      <a:pt x="881391" y="0"/>
                    </a:lnTo>
                    <a:cubicBezTo>
                      <a:pt x="1061432" y="0"/>
                      <a:pt x="1207384" y="145952"/>
                      <a:pt x="1207384" y="325993"/>
                    </a:cubicBezTo>
                    <a:lnTo>
                      <a:pt x="1207384" y="6775621"/>
                    </a:lnTo>
                    <a:close/>
                  </a:path>
                </a:pathLst>
              </a:custGeom>
              <a:solidFill>
                <a:srgbClr val="74BD56"/>
              </a:solidFill>
            </p:spPr>
            <p:txBody>
              <a:bodyPr/>
              <a:lstStyle/>
              <a:p>
                <a:endParaRPr lang="en-US"/>
              </a:p>
            </p:txBody>
          </p:sp>
          <p:sp>
            <p:nvSpPr>
              <p:cNvPr id="76" name="Freeform 36">
                <a:extLst>
                  <a:ext uri="{FF2B5EF4-FFF2-40B4-BE49-F238E27FC236}">
                    <a16:creationId xmlns:a16="http://schemas.microsoft.com/office/drawing/2014/main" id="{7E79C03B-3DC7-27A5-40FA-52269435A920}"/>
                  </a:ext>
                </a:extLst>
              </p:cNvPr>
              <p:cNvSpPr/>
              <p:nvPr/>
            </p:nvSpPr>
            <p:spPr>
              <a:xfrm>
                <a:off x="12474980" y="2748355"/>
                <a:ext cx="1207383" cy="6561808"/>
              </a:xfrm>
              <a:custGeom>
                <a:avLst/>
                <a:gdLst/>
                <a:ahLst/>
                <a:cxnLst/>
                <a:rect l="l" t="t" r="r" b="b"/>
                <a:pathLst>
                  <a:path w="1207383" h="6561808">
                    <a:moveTo>
                      <a:pt x="0" y="6561808"/>
                    </a:moveTo>
                    <a:lnTo>
                      <a:pt x="0" y="325993"/>
                    </a:lnTo>
                    <a:cubicBezTo>
                      <a:pt x="0" y="239534"/>
                      <a:pt x="34346" y="156617"/>
                      <a:pt x="95482" y="95481"/>
                    </a:cubicBezTo>
                    <a:cubicBezTo>
                      <a:pt x="156618" y="34345"/>
                      <a:pt x="239535" y="0"/>
                      <a:pt x="325994" y="0"/>
                    </a:cubicBezTo>
                    <a:lnTo>
                      <a:pt x="881391" y="0"/>
                    </a:lnTo>
                    <a:cubicBezTo>
                      <a:pt x="1061431" y="0"/>
                      <a:pt x="1207383" y="145952"/>
                      <a:pt x="1207383" y="325993"/>
                    </a:cubicBezTo>
                    <a:lnTo>
                      <a:pt x="1207383" y="6561808"/>
                    </a:lnTo>
                    <a:close/>
                  </a:path>
                </a:pathLst>
              </a:custGeom>
              <a:solidFill>
                <a:srgbClr val="74BD56"/>
              </a:solidFill>
            </p:spPr>
            <p:txBody>
              <a:bodyPr/>
              <a:lstStyle/>
              <a:p>
                <a:endParaRPr lang="en-US"/>
              </a:p>
            </p:txBody>
          </p:sp>
          <p:sp>
            <p:nvSpPr>
              <p:cNvPr id="77" name="Freeform 37">
                <a:extLst>
                  <a:ext uri="{FF2B5EF4-FFF2-40B4-BE49-F238E27FC236}">
                    <a16:creationId xmlns:a16="http://schemas.microsoft.com/office/drawing/2014/main" id="{8DD25605-448A-F837-C488-2A5E72FD153D}"/>
                  </a:ext>
                </a:extLst>
              </p:cNvPr>
              <p:cNvSpPr/>
              <p:nvPr/>
            </p:nvSpPr>
            <p:spPr>
              <a:xfrm>
                <a:off x="16222380" y="2810680"/>
                <a:ext cx="1207382" cy="6499483"/>
              </a:xfrm>
              <a:custGeom>
                <a:avLst/>
                <a:gdLst/>
                <a:ahLst/>
                <a:cxnLst/>
                <a:rect l="l" t="t" r="r" b="b"/>
                <a:pathLst>
                  <a:path w="1207382" h="6499483">
                    <a:moveTo>
                      <a:pt x="0" y="6499483"/>
                    </a:moveTo>
                    <a:lnTo>
                      <a:pt x="0" y="325993"/>
                    </a:lnTo>
                    <a:cubicBezTo>
                      <a:pt x="0" y="145952"/>
                      <a:pt x="145953" y="0"/>
                      <a:pt x="325993" y="0"/>
                    </a:cubicBezTo>
                    <a:lnTo>
                      <a:pt x="881390" y="0"/>
                    </a:lnTo>
                    <a:cubicBezTo>
                      <a:pt x="1061430" y="0"/>
                      <a:pt x="1207382" y="145952"/>
                      <a:pt x="1207382" y="325993"/>
                    </a:cubicBezTo>
                    <a:lnTo>
                      <a:pt x="1207382" y="6499483"/>
                    </a:lnTo>
                    <a:close/>
                  </a:path>
                </a:pathLst>
              </a:custGeom>
              <a:solidFill>
                <a:srgbClr val="74BD56"/>
              </a:solidFill>
            </p:spPr>
            <p:txBody>
              <a:bodyPr/>
              <a:lstStyle/>
              <a:p>
                <a:endParaRPr lang="en-US"/>
              </a:p>
            </p:txBody>
          </p:sp>
        </p:grpSp>
      </p:grpSp>
      <p:sp>
        <p:nvSpPr>
          <p:cNvPr id="85" name="TextBox 38">
            <a:extLst>
              <a:ext uri="{FF2B5EF4-FFF2-40B4-BE49-F238E27FC236}">
                <a16:creationId xmlns:a16="http://schemas.microsoft.com/office/drawing/2014/main" id="{7DFBA93E-C987-0244-2D16-80FA81F03F63}"/>
              </a:ext>
            </a:extLst>
          </p:cNvPr>
          <p:cNvSpPr txBox="1"/>
          <p:nvPr/>
        </p:nvSpPr>
        <p:spPr>
          <a:xfrm>
            <a:off x="-3172758" y="13586263"/>
            <a:ext cx="2189114" cy="549910"/>
          </a:xfrm>
          <a:prstGeom prst="rect">
            <a:avLst/>
          </a:prstGeom>
        </p:spPr>
        <p:txBody>
          <a:bodyPr lIns="0" tIns="0" rIns="0" bIns="0" rtlCol="0" anchor="t">
            <a:spAutoFit/>
          </a:bodyPr>
          <a:lstStyle/>
          <a:p>
            <a:pPr marL="0" lvl="0" indent="0" algn="r">
              <a:lnSpc>
                <a:spcPts val="2239"/>
              </a:lnSpc>
              <a:spcBef>
                <a:spcPct val="0"/>
              </a:spcBef>
            </a:pPr>
            <a:r>
              <a:rPr lang="en-US" sz="1599" spc="31">
                <a:solidFill>
                  <a:srgbClr val="1A3B29"/>
                </a:solidFill>
                <a:latin typeface="Open Sauce"/>
              </a:rPr>
              <a:t>source : database.com</a:t>
            </a:r>
          </a:p>
        </p:txBody>
      </p:sp>
      <p:sp>
        <p:nvSpPr>
          <p:cNvPr id="86" name="TextBox 39">
            <a:extLst>
              <a:ext uri="{FF2B5EF4-FFF2-40B4-BE49-F238E27FC236}">
                <a16:creationId xmlns:a16="http://schemas.microsoft.com/office/drawing/2014/main" id="{844D0AF8-7365-603B-AAD2-0BDDC009F2E2}"/>
              </a:ext>
            </a:extLst>
          </p:cNvPr>
          <p:cNvSpPr txBox="1"/>
          <p:nvPr/>
        </p:nvSpPr>
        <p:spPr>
          <a:xfrm>
            <a:off x="-16002000" y="13595788"/>
            <a:ext cx="2468423" cy="540385"/>
          </a:xfrm>
          <a:prstGeom prst="rect">
            <a:avLst/>
          </a:prstGeom>
        </p:spPr>
        <p:txBody>
          <a:bodyPr lIns="0" tIns="0" rIns="0" bIns="0" rtlCol="0" anchor="t">
            <a:spAutoFit/>
          </a:bodyPr>
          <a:lstStyle/>
          <a:p>
            <a:pPr marL="0" lvl="0" indent="0">
              <a:lnSpc>
                <a:spcPts val="2240"/>
              </a:lnSpc>
              <a:spcBef>
                <a:spcPct val="0"/>
              </a:spcBef>
            </a:pPr>
            <a:r>
              <a:rPr lang="en-US" sz="1600" spc="32">
                <a:solidFill>
                  <a:srgbClr val="1A3B29"/>
                </a:solidFill>
                <a:latin typeface="Open Sauce Bold"/>
              </a:rPr>
              <a:t>Tingginya Harga Beras di Kalimantan Selatan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1450</Words>
  <Application>Microsoft Office PowerPoint</Application>
  <PresentationFormat>Kustom</PresentationFormat>
  <Paragraphs>240</Paragraphs>
  <Slides>24</Slides>
  <Notes>0</Notes>
  <HiddenSlides>0</HiddenSlides>
  <MMClips>0</MMClips>
  <ScaleCrop>false</ScaleCrop>
  <HeadingPairs>
    <vt:vector size="6" baseType="variant">
      <vt:variant>
        <vt:lpstr>Font Dipakai</vt:lpstr>
      </vt:variant>
      <vt:variant>
        <vt:i4>8</vt:i4>
      </vt:variant>
      <vt:variant>
        <vt:lpstr>Tema</vt:lpstr>
      </vt:variant>
      <vt:variant>
        <vt:i4>1</vt:i4>
      </vt:variant>
      <vt:variant>
        <vt:lpstr>Judul Slide</vt:lpstr>
      </vt:variant>
      <vt:variant>
        <vt:i4>24</vt:i4>
      </vt:variant>
    </vt:vector>
  </HeadingPairs>
  <TitlesOfParts>
    <vt:vector size="33" baseType="lpstr">
      <vt:lpstr>Open Sauce Bold</vt:lpstr>
      <vt:lpstr>Open Sauce Heavy</vt:lpstr>
      <vt:lpstr>Open Sauce</vt:lpstr>
      <vt:lpstr>Roboto</vt:lpstr>
      <vt:lpstr>Open Sauce Semi-Bold</vt:lpstr>
      <vt:lpstr>Calibri</vt:lpstr>
      <vt:lpstr>Arial</vt:lpstr>
      <vt:lpstr>Open Sauce Light</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TINGGINYA HARGA BERAS DI KALIMANTAN SELATAN</dc:title>
  <cp:lastModifiedBy>Nur Ilmi Fadilah</cp:lastModifiedBy>
  <cp:revision>18</cp:revision>
  <dcterms:created xsi:type="dcterms:W3CDTF">2006-08-16T00:00:00Z</dcterms:created>
  <dcterms:modified xsi:type="dcterms:W3CDTF">2023-10-25T02:38:45Z</dcterms:modified>
  <dc:identifier>DAFxyGLy7ig</dc:identifier>
</cp:coreProperties>
</file>